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3" r:id="rId4"/>
    <p:sldId id="271" r:id="rId5"/>
    <p:sldId id="264" r:id="rId6"/>
    <p:sldId id="258" r:id="rId7"/>
    <p:sldId id="272" r:id="rId8"/>
    <p:sldId id="273" r:id="rId9"/>
    <p:sldId id="274" r:id="rId10"/>
    <p:sldId id="260" r:id="rId11"/>
    <p:sldId id="261" r:id="rId12"/>
    <p:sldId id="265" r:id="rId13"/>
    <p:sldId id="266" r:id="rId14"/>
    <p:sldId id="267" r:id="rId15"/>
    <p:sldId id="268" r:id="rId16"/>
    <p:sldId id="269" r:id="rId17"/>
    <p:sldId id="270" r:id="rId18"/>
    <p:sldId id="262" r:id="rId19"/>
  </p:sldIdLst>
  <p:sldSz cx="9144000" cy="6858000" type="screen4x3"/>
  <p:notesSz cx="6735763" cy="9866313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103" autoAdjust="0"/>
    <p:restoredTop sz="94660"/>
  </p:normalViewPr>
  <p:slideViewPr>
    <p:cSldViewPr>
      <p:cViewPr>
        <p:scale>
          <a:sx n="74" d="100"/>
          <a:sy n="74" d="100"/>
        </p:scale>
        <p:origin x="-1158" y="4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4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e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8.emf"/></Relationships>
</file>

<file path=ppt/drawings/_rels/vmlDrawing6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emf"/></Relationships>
</file>

<file path=ppt/drawings/_rels/vmlDrawing7.vml.rels><?xml version="1.0" encoding="UTF-8" standalone="yes"?>
<Relationships xmlns="http://schemas.openxmlformats.org/package/2006/relationships"><Relationship Id="rId1" Type="http://schemas.openxmlformats.org/officeDocument/2006/relationships/image" Target="../media/image10.emf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 smtClean="0"/>
              <a:t>Formatvorlage des Untertitelmasters durch Klicken bearbeiten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F19A9-ACAD-4C3C-9C44-6203EF674505}" type="datetimeFigureOut">
              <a:rPr lang="de-DE" smtClean="0"/>
              <a:t>20.02.2015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7AD1-4EF3-4521-88B6-32FC29DE7B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668906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F19A9-ACAD-4C3C-9C44-6203EF674505}" type="datetimeFigureOut">
              <a:rPr lang="de-DE" smtClean="0"/>
              <a:t>20.02.2015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7AD1-4EF3-4521-88B6-32FC29DE7B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65265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Vertikaler Textplatzhalt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F19A9-ACAD-4C3C-9C44-6203EF674505}" type="datetimeFigureOut">
              <a:rPr lang="de-DE" smtClean="0"/>
              <a:t>20.02.2015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7AD1-4EF3-4521-88B6-32FC29DE7B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6701012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F19A9-ACAD-4C3C-9C44-6203EF674505}" type="datetimeFigureOut">
              <a:rPr lang="de-DE" smtClean="0"/>
              <a:t>20.02.2015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7AD1-4EF3-4521-88B6-32FC29DE7B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67822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F19A9-ACAD-4C3C-9C44-6203EF674505}" type="datetimeFigureOut">
              <a:rPr lang="de-DE" smtClean="0"/>
              <a:t>20.02.2015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7AD1-4EF3-4521-88B6-32FC29DE7B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7828519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F19A9-ACAD-4C3C-9C44-6203EF674505}" type="datetimeFigureOut">
              <a:rPr lang="de-DE" smtClean="0"/>
              <a:t>20.02.2015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7AD1-4EF3-4521-88B6-32FC29DE7B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490128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7" name="Datumsplatzhalt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F19A9-ACAD-4C3C-9C44-6203EF674505}" type="datetimeFigureOut">
              <a:rPr lang="de-DE" smtClean="0"/>
              <a:t>20.02.2015</a:t>
            </a:fld>
            <a:endParaRPr lang="de-DE"/>
          </a:p>
        </p:txBody>
      </p:sp>
      <p:sp>
        <p:nvSpPr>
          <p:cNvPr id="8" name="Fußzeilenplatzhalt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Foliennummernplatzhalt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7AD1-4EF3-4521-88B6-32FC29DE7B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5628662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F19A9-ACAD-4C3C-9C44-6203EF674505}" type="datetimeFigureOut">
              <a:rPr lang="de-DE" smtClean="0"/>
              <a:t>20.02.2015</a:t>
            </a:fld>
            <a:endParaRPr lang="de-DE"/>
          </a:p>
        </p:txBody>
      </p:sp>
      <p:sp>
        <p:nvSpPr>
          <p:cNvPr id="4" name="Fußzeilenplatzhalt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Foliennummernplatzhalt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7AD1-4EF3-4521-88B6-32FC29DE7B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3768091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F19A9-ACAD-4C3C-9C44-6203EF674505}" type="datetimeFigureOut">
              <a:rPr lang="de-DE" smtClean="0"/>
              <a:t>20.02.2015</a:t>
            </a:fld>
            <a:endParaRPr lang="de-DE"/>
          </a:p>
        </p:txBody>
      </p:sp>
      <p:sp>
        <p:nvSpPr>
          <p:cNvPr id="3" name="Fußzeilenplatzhalt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Foliennummernplatzhalt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7AD1-4EF3-4521-88B6-32FC29DE7B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768467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F19A9-ACAD-4C3C-9C44-6203EF674505}" type="datetimeFigureOut">
              <a:rPr lang="de-DE" smtClean="0"/>
              <a:t>20.02.2015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7AD1-4EF3-4521-88B6-32FC29DE7B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901225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Bildplatzhalt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 smtClean="0"/>
              <a:t>Textmasterformat bearbeiten</a:t>
            </a:r>
          </a:p>
        </p:txBody>
      </p:sp>
      <p:sp>
        <p:nvSpPr>
          <p:cNvPr id="5" name="Datumsplatzhalt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EF19A9-ACAD-4C3C-9C44-6203EF674505}" type="datetimeFigureOut">
              <a:rPr lang="de-DE" smtClean="0"/>
              <a:t>20.02.2015</a:t>
            </a:fld>
            <a:endParaRPr lang="de-DE"/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197AD1-4EF3-4521-88B6-32FC29DE7B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8292064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 smtClean="0"/>
              <a:t>Titelmasterformat durch Klicken bearbeiten</a:t>
            </a:r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 smtClean="0"/>
              <a:t>Textmasterformat bearbeiten</a:t>
            </a:r>
          </a:p>
          <a:p>
            <a:pPr lvl="1"/>
            <a:r>
              <a:rPr lang="de-DE" smtClean="0"/>
              <a:t>Zweite Ebene</a:t>
            </a:r>
          </a:p>
          <a:p>
            <a:pPr lvl="2"/>
            <a:r>
              <a:rPr lang="de-DE" smtClean="0"/>
              <a:t>Dritte Ebene</a:t>
            </a:r>
          </a:p>
          <a:p>
            <a:pPr lvl="3"/>
            <a:r>
              <a:rPr lang="de-DE" smtClean="0"/>
              <a:t>Vierte Ebene</a:t>
            </a:r>
          </a:p>
          <a:p>
            <a:pPr lvl="4"/>
            <a:r>
              <a:rPr lang="de-DE" smtClean="0"/>
              <a:t>Fünfte Ebene</a:t>
            </a:r>
            <a:endParaRPr lang="de-DE"/>
          </a:p>
        </p:txBody>
      </p:sp>
      <p:sp>
        <p:nvSpPr>
          <p:cNvPr id="4" name="Datumsplatzhalt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0EF19A9-ACAD-4C3C-9C44-6203EF674505}" type="datetimeFigureOut">
              <a:rPr lang="de-DE" smtClean="0"/>
              <a:t>20.02.2015</a:t>
            </a:fld>
            <a:endParaRPr lang="de-DE"/>
          </a:p>
        </p:txBody>
      </p:sp>
      <p:sp>
        <p:nvSpPr>
          <p:cNvPr id="5" name="Fußzeilenplatzhalt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Foliennummernplatzhalt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197AD1-4EF3-4521-88B6-32FC29DE7BBB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9818551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ail\Documents\Plan-Ist-Zahlen%201%209%2013-31%208%2014%20(2).xls!Tabelle1!Z1S1:Z14S7" TargetMode="External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4.emf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ail\Documents\Plan-Ist-Zahlen%201%209%2013-31%208%2014%20(2).xls!Tabelle1!Z15S1:Z31S8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Relationship Id="rId4" Type="http://schemas.openxmlformats.org/officeDocument/2006/relationships/image" Target="../media/image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ail\Documents\Plan-Ist-Zahlen%201%209%2013-31%208%2014%20(2).xls!Tabelle1!Z32S1:Z49S8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6.em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ail\Documents\Plan-Ist-Zahlen%201%209%2013-31%208%2014%20(2).xls!Tabelle1!Z53S1:Z77S8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Relationship Id="rId4" Type="http://schemas.openxmlformats.org/officeDocument/2006/relationships/image" Target="../media/image7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ail\Documents\F&#246;rderverein%20Wendelstein\Mitgliederversammlungen\Haushaltsplan2015.xls!Tabelle1!Z1S1:Z27S8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5.vml"/><Relationship Id="rId4" Type="http://schemas.openxmlformats.org/officeDocument/2006/relationships/image" Target="../media/image8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ail\Documents\F&#246;rderverein%20Wendelstein\Mitgliederversammlungen\Haushaltsplan2015.xls!Tabelle1!Z28S1:Z49S8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6.vml"/><Relationship Id="rId4" Type="http://schemas.openxmlformats.org/officeDocument/2006/relationships/image" Target="../media/image9.emf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oleObject" Target="file:///C:\Users\Bail\Documents\F&#246;rderverein%20Wendelstein\Mitgliederversammlungen\Haushaltsplan2015.xls!Tabelle1!Z54S1:Z79S8" TargetMode="External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7.vml"/><Relationship Id="rId4" Type="http://schemas.openxmlformats.org/officeDocument/2006/relationships/image" Target="../media/image10.emf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ildungsspender.de/gym-wen" TargetMode="Externa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de-DE" dirty="0" smtClean="0"/>
              <a:t>Verein der Freunde und Förderer des Gymnasiums Wendelstein e.V.</a:t>
            </a:r>
            <a:endParaRPr lang="de-DE" dirty="0"/>
          </a:p>
        </p:txBody>
      </p:sp>
      <p:sp>
        <p:nvSpPr>
          <p:cNvPr id="3" name="Untertitel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dirty="0" smtClean="0"/>
              <a:t>Mitgliederversammlung am </a:t>
            </a:r>
          </a:p>
          <a:p>
            <a:r>
              <a:rPr lang="de-DE" dirty="0" smtClean="0"/>
              <a:t>5. Februar 2015, 19.30 Uhr</a:t>
            </a:r>
          </a:p>
          <a:p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1246899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642194"/>
          </a:xfrm>
        </p:spPr>
        <p:txBody>
          <a:bodyPr>
            <a:normAutofit fontScale="90000"/>
          </a:bodyPr>
          <a:lstStyle/>
          <a:p>
            <a:pPr algn="l"/>
            <a:r>
              <a:rPr lang="de-DE" sz="3200" b="1" dirty="0" smtClean="0"/>
              <a:t>3. Übernahme der Kooperation für den Betrieb der           Ganztagsschule (GGTS und OGTS) am Gymnasium Wendelstein durch den Förderverein</a:t>
            </a:r>
            <a:endParaRPr lang="de-DE" sz="32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>
          <a:xfrm>
            <a:off x="467544" y="2332037"/>
            <a:ext cx="8229600" cy="3545235"/>
          </a:xfrm>
        </p:spPr>
        <p:txBody>
          <a:bodyPr/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Konzept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Finanzierung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  <a:p>
            <a:pPr marL="0" indent="0">
              <a:buNone/>
            </a:pPr>
            <a:r>
              <a:rPr lang="de-DE" sz="2800" dirty="0" smtClean="0">
                <a:solidFill>
                  <a:srgbClr val="00B0F0"/>
                </a:solidFill>
              </a:rPr>
              <a:t>!Auftreten als Arbeitgeber für geeignete Bereiche!</a:t>
            </a:r>
            <a:endParaRPr lang="de-DE" sz="2800" dirty="0">
              <a:solidFill>
                <a:srgbClr val="00B0F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53330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3200" b="1" dirty="0" smtClean="0"/>
              <a:t>4. Bericht der Schatzmeisterin</a:t>
            </a:r>
            <a:endParaRPr lang="de-DE" sz="3200" b="1" dirty="0"/>
          </a:p>
        </p:txBody>
      </p:sp>
      <p:sp>
        <p:nvSpPr>
          <p:cNvPr id="8" name="Inhaltsplatzhalter 7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de-DE" dirty="0"/>
          </a:p>
        </p:txBody>
      </p:sp>
      <p:graphicFrame>
        <p:nvGraphicFramePr>
          <p:cNvPr id="10" name="Objekt 9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28779948"/>
              </p:ext>
            </p:extLst>
          </p:nvPr>
        </p:nvGraphicFramePr>
        <p:xfrm>
          <a:off x="353490" y="1361580"/>
          <a:ext cx="8394973" cy="415565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37" name="Arbeitsblatt" r:id="rId3" imgW="5734084" imgH="2838352" progId="Excel.Sheet.8">
                  <p:link updateAutomatic="1"/>
                </p:oleObj>
              </mc:Choice>
              <mc:Fallback>
                <p:oleObj name="Arbeitsblatt" r:id="rId3" imgW="5734084" imgH="2838352" progId="Excel.Shee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353490" y="1361580"/>
                        <a:ext cx="8394973" cy="415565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34682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795743482"/>
              </p:ext>
            </p:extLst>
          </p:nvPr>
        </p:nvGraphicFramePr>
        <p:xfrm>
          <a:off x="539552" y="908720"/>
          <a:ext cx="8208912" cy="410445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62" name="Arbeitsblatt" r:id="rId3" imgW="6496127" imgH="3248111" progId="Excel.Sheet.8">
                  <p:link updateAutomatic="1"/>
                </p:oleObj>
              </mc:Choice>
              <mc:Fallback>
                <p:oleObj name="Arbeitsblatt" r:id="rId3" imgW="6496127" imgH="3248111" progId="Excel.Shee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39552" y="908720"/>
                        <a:ext cx="8208912" cy="410445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58982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24012825"/>
              </p:ext>
            </p:extLst>
          </p:nvPr>
        </p:nvGraphicFramePr>
        <p:xfrm>
          <a:off x="490882" y="1124744"/>
          <a:ext cx="8434311" cy="446449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086" name="Arbeitsblatt" r:id="rId3" imgW="6496127" imgH="3438414" progId="Excel.Sheet.8">
                  <p:link updateAutomatic="1"/>
                </p:oleObj>
              </mc:Choice>
              <mc:Fallback>
                <p:oleObj name="Arbeitsblatt" r:id="rId3" imgW="6496127" imgH="3438414" progId="Excel.Shee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90882" y="1124744"/>
                        <a:ext cx="8434311" cy="446449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207481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887226"/>
              </p:ext>
            </p:extLst>
          </p:nvPr>
        </p:nvGraphicFramePr>
        <p:xfrm>
          <a:off x="1323975" y="1014413"/>
          <a:ext cx="6496050" cy="48291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10" name="Arbeitsblatt" r:id="rId3" imgW="6496127" imgH="4829112" progId="Excel.Sheet.8">
                  <p:link updateAutomatic="1"/>
                </p:oleObj>
              </mc:Choice>
              <mc:Fallback>
                <p:oleObj name="Arbeitsblatt" r:id="rId3" imgW="6496127" imgH="4829112" progId="Excel.Shee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23975" y="1014413"/>
                        <a:ext cx="6496050" cy="48291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031513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8157136"/>
              </p:ext>
            </p:extLst>
          </p:nvPr>
        </p:nvGraphicFramePr>
        <p:xfrm>
          <a:off x="1366838" y="771525"/>
          <a:ext cx="6410325" cy="53149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33" name="Arbeitsblatt" r:id="rId3" imgW="6410286" imgH="5314992" progId="Excel.Sheet.8">
                  <p:link updateAutomatic="1"/>
                </p:oleObj>
              </mc:Choice>
              <mc:Fallback>
                <p:oleObj name="Arbeitsblatt" r:id="rId3" imgW="6410286" imgH="5314992" progId="Excel.Shee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66838" y="771525"/>
                        <a:ext cx="6410325" cy="53149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6491937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6514791"/>
              </p:ext>
            </p:extLst>
          </p:nvPr>
        </p:nvGraphicFramePr>
        <p:xfrm>
          <a:off x="1366838" y="1319213"/>
          <a:ext cx="6410325" cy="42195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57" name="Arbeitsblatt" r:id="rId3" imgW="6410286" imgH="4219602" progId="Excel.Sheet.8">
                  <p:link updateAutomatic="1"/>
                </p:oleObj>
              </mc:Choice>
              <mc:Fallback>
                <p:oleObj name="Arbeitsblatt" r:id="rId3" imgW="6410286" imgH="4219602" progId="Excel.Shee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66838" y="1319213"/>
                        <a:ext cx="6410325" cy="42195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650110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Objekt 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1912052"/>
              </p:ext>
            </p:extLst>
          </p:nvPr>
        </p:nvGraphicFramePr>
        <p:xfrm>
          <a:off x="1366838" y="919163"/>
          <a:ext cx="6410325" cy="5019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7181" name="Arbeitsblatt" r:id="rId3" imgW="6410286" imgH="5019685" progId="Excel.Sheet.8">
                  <p:link updateAutomatic="1"/>
                </p:oleObj>
              </mc:Choice>
              <mc:Fallback>
                <p:oleObj name="Arbeitsblatt" r:id="rId3" imgW="6410286" imgH="5019685" progId="Excel.Sheet.8">
                  <p:link updateAutomatic="1"/>
                  <p:pic>
                    <p:nvPicPr>
                      <p:cNvPr id="0" name="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366838" y="919163"/>
                        <a:ext cx="6410325" cy="5019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9163414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de-DE" b="1" dirty="0" smtClean="0"/>
              <a:t>5. Bericht des Kassenprüfers und Entlastung des     Vorstandes</a:t>
            </a:r>
          </a:p>
          <a:p>
            <a:pPr marL="0" indent="0">
              <a:buNone/>
            </a:pPr>
            <a:endParaRPr lang="de-DE" b="1" dirty="0" smtClean="0"/>
          </a:p>
          <a:p>
            <a:pPr marL="0" indent="0">
              <a:buNone/>
            </a:pPr>
            <a:r>
              <a:rPr lang="de-DE" b="1" dirty="0" smtClean="0"/>
              <a:t>6. Wahl des Vorstandes</a:t>
            </a:r>
          </a:p>
          <a:p>
            <a:pPr marL="0" indent="0">
              <a:buNone/>
            </a:pPr>
            <a:endParaRPr lang="de-DE" b="1" dirty="0" smtClean="0"/>
          </a:p>
          <a:p>
            <a:pPr marL="0" indent="0">
              <a:buNone/>
            </a:pPr>
            <a:r>
              <a:rPr lang="de-DE" b="1" dirty="0" smtClean="0"/>
              <a:t>7. Wahl kooptierter Mitglieder des Vorstandes</a:t>
            </a:r>
          </a:p>
          <a:p>
            <a:pPr marL="0" indent="0">
              <a:buNone/>
            </a:pPr>
            <a:endParaRPr lang="de-DE" b="1" dirty="0"/>
          </a:p>
          <a:p>
            <a:pPr marL="0" indent="0">
              <a:buNone/>
            </a:pPr>
            <a:r>
              <a:rPr lang="de-DE" b="1" dirty="0" smtClean="0"/>
              <a:t>8. Sonstiges</a:t>
            </a:r>
            <a:endParaRPr lang="de-DE" b="1" dirty="0"/>
          </a:p>
        </p:txBody>
      </p:sp>
    </p:spTree>
    <p:extLst>
      <p:ext uri="{BB962C8B-B14F-4D97-AF65-F5344CB8AC3E}">
        <p14:creationId xmlns:p14="http://schemas.microsoft.com/office/powerpoint/2010/main" val="23646505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hteck 6"/>
          <p:cNvSpPr/>
          <p:nvPr/>
        </p:nvSpPr>
        <p:spPr>
          <a:xfrm>
            <a:off x="755576" y="-148902"/>
            <a:ext cx="7560840" cy="63248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spcAft>
                <a:spcPts val="0"/>
              </a:spcAft>
              <a:tabLst>
                <a:tab pos="450215" algn="l"/>
                <a:tab pos="899795" algn="l"/>
                <a:tab pos="1350010" algn="l"/>
                <a:tab pos="2249805" algn="l"/>
                <a:tab pos="2700020" algn="l"/>
                <a:tab pos="3150235" algn="l"/>
                <a:tab pos="3599815" algn="l"/>
                <a:tab pos="4050030" algn="l"/>
                <a:tab pos="4500245" algn="l"/>
                <a:tab pos="4949825" algn="l"/>
                <a:tab pos="5400040" algn="l"/>
                <a:tab pos="5798820" algn="l"/>
              </a:tabLst>
            </a:pPr>
            <a:endParaRPr lang="de-DE" dirty="0" smtClean="0">
              <a:solidFill>
                <a:srgbClr val="000000"/>
              </a:solidFill>
              <a:effectLst/>
              <a:latin typeface="Arial"/>
              <a:ea typeface="ヒラギノ角ゴ Pro W3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50215" algn="l"/>
                <a:tab pos="899795" algn="l"/>
                <a:tab pos="1350010" algn="l"/>
                <a:tab pos="2249805" algn="l"/>
                <a:tab pos="2700020" algn="l"/>
                <a:tab pos="3150235" algn="l"/>
                <a:tab pos="3599815" algn="l"/>
                <a:tab pos="4050030" algn="l"/>
                <a:tab pos="4500245" algn="l"/>
                <a:tab pos="4949825" algn="l"/>
                <a:tab pos="5400040" algn="l"/>
                <a:tab pos="5798820" algn="l"/>
              </a:tabLst>
            </a:pPr>
            <a:endParaRPr lang="de-DE" dirty="0">
              <a:solidFill>
                <a:srgbClr val="000000"/>
              </a:solidFill>
              <a:latin typeface="Arial"/>
              <a:ea typeface="ヒラギノ角ゴ Pro W3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50215" algn="l"/>
                <a:tab pos="899795" algn="l"/>
                <a:tab pos="1350010" algn="l"/>
                <a:tab pos="2249805" algn="l"/>
                <a:tab pos="2700020" algn="l"/>
                <a:tab pos="3150235" algn="l"/>
                <a:tab pos="3599815" algn="l"/>
                <a:tab pos="4050030" algn="l"/>
                <a:tab pos="4500245" algn="l"/>
                <a:tab pos="4949825" algn="l"/>
                <a:tab pos="5400040" algn="l"/>
                <a:tab pos="5798820" algn="l"/>
              </a:tabLst>
            </a:pPr>
            <a:endParaRPr lang="de-DE" dirty="0" smtClean="0">
              <a:solidFill>
                <a:srgbClr val="000000"/>
              </a:solidFill>
              <a:effectLst/>
              <a:latin typeface="Arial"/>
              <a:ea typeface="ヒラギノ角ゴ Pro W3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50215" algn="l"/>
                <a:tab pos="899795" algn="l"/>
                <a:tab pos="1350010" algn="l"/>
                <a:tab pos="2249805" algn="l"/>
                <a:tab pos="2700020" algn="l"/>
                <a:tab pos="3150235" algn="l"/>
                <a:tab pos="3599815" algn="l"/>
                <a:tab pos="4050030" algn="l"/>
                <a:tab pos="4500245" algn="l"/>
                <a:tab pos="4949825" algn="l"/>
                <a:tab pos="5400040" algn="l"/>
                <a:tab pos="5798820" algn="l"/>
              </a:tabLst>
            </a:pPr>
            <a:r>
              <a:rPr lang="de-DE" sz="2000" b="1" dirty="0" smtClean="0">
                <a:solidFill>
                  <a:srgbClr val="000000"/>
                </a:solidFill>
                <a:effectLst/>
                <a:latin typeface="Arial"/>
                <a:ea typeface="ヒラギノ角ゴ Pro W3"/>
                <a:cs typeface="Times New Roman"/>
              </a:rPr>
              <a:t>Tagesordnung</a:t>
            </a:r>
            <a:endParaRPr lang="de-DE" dirty="0" smtClean="0">
              <a:solidFill>
                <a:srgbClr val="000000"/>
              </a:solidFill>
              <a:effectLst/>
              <a:latin typeface="Helvetica"/>
              <a:ea typeface="ヒラギノ角ゴ Pro W3"/>
              <a:cs typeface="Times New Roman"/>
            </a:endParaRPr>
          </a:p>
          <a:p>
            <a:pPr>
              <a:lnSpc>
                <a:spcPct val="150000"/>
              </a:lnSpc>
              <a:spcAft>
                <a:spcPts val="0"/>
              </a:spcAft>
              <a:tabLst>
                <a:tab pos="450215" algn="l"/>
                <a:tab pos="899795" algn="l"/>
                <a:tab pos="1350010" algn="l"/>
                <a:tab pos="2249805" algn="l"/>
                <a:tab pos="2700020" algn="l"/>
                <a:tab pos="3150235" algn="l"/>
                <a:tab pos="3599815" algn="l"/>
                <a:tab pos="4050030" algn="l"/>
                <a:tab pos="4500245" algn="l"/>
                <a:tab pos="4949825" algn="l"/>
                <a:tab pos="5400040" algn="l"/>
                <a:tab pos="5798820" algn="l"/>
              </a:tabLst>
            </a:pPr>
            <a:r>
              <a:rPr lang="de-DE" dirty="0" smtClean="0">
                <a:solidFill>
                  <a:srgbClr val="000000"/>
                </a:solidFill>
                <a:effectLst/>
                <a:latin typeface="Arial"/>
                <a:ea typeface="ヒラギノ角ゴ Pro W3"/>
                <a:cs typeface="Times New Roman"/>
              </a:rPr>
              <a:t> </a:t>
            </a:r>
            <a:endParaRPr lang="de-DE" dirty="0" smtClean="0">
              <a:solidFill>
                <a:srgbClr val="000000"/>
              </a:solidFill>
              <a:effectLst/>
              <a:latin typeface="Helvetica"/>
              <a:ea typeface="ヒラギノ角ゴ Pro W3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0215" algn="l"/>
                <a:tab pos="899795" algn="l"/>
                <a:tab pos="1350010" algn="l"/>
                <a:tab pos="2249805" algn="l"/>
                <a:tab pos="2700020" algn="l"/>
                <a:tab pos="3150235" algn="l"/>
                <a:tab pos="3599815" algn="l"/>
                <a:tab pos="4050030" algn="l"/>
                <a:tab pos="4500245" algn="l"/>
                <a:tab pos="4949825" algn="l"/>
                <a:tab pos="5400040" algn="l"/>
                <a:tab pos="5798820" algn="l"/>
              </a:tabLst>
            </a:pPr>
            <a:r>
              <a:rPr lang="de-DE" dirty="0" smtClean="0">
                <a:solidFill>
                  <a:srgbClr val="000000"/>
                </a:solidFill>
                <a:effectLst/>
                <a:latin typeface="Arial"/>
                <a:ea typeface="ヒラギノ角ゴ Pro W3"/>
                <a:cs typeface="Times New Roman"/>
              </a:rPr>
              <a:t>Begrüßung, Bestellung Protokollführer, Annahme Tagesordnung</a:t>
            </a:r>
            <a:endParaRPr lang="de-DE" dirty="0" smtClean="0">
              <a:solidFill>
                <a:srgbClr val="000000"/>
              </a:solidFill>
              <a:effectLst/>
              <a:latin typeface="Helvetica"/>
              <a:ea typeface="ヒラギノ角ゴ Pro W3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0215" algn="l"/>
                <a:tab pos="899795" algn="l"/>
                <a:tab pos="1350010" algn="l"/>
                <a:tab pos="2249805" algn="l"/>
                <a:tab pos="2700020" algn="l"/>
                <a:tab pos="3150235" algn="l"/>
                <a:tab pos="3599815" algn="l"/>
                <a:tab pos="4050030" algn="l"/>
                <a:tab pos="4500245" algn="l"/>
                <a:tab pos="4949825" algn="l"/>
                <a:tab pos="5400040" algn="l"/>
                <a:tab pos="5798820" algn="l"/>
              </a:tabLst>
            </a:pPr>
            <a:r>
              <a:rPr lang="de-DE" dirty="0" smtClean="0">
                <a:solidFill>
                  <a:srgbClr val="000000"/>
                </a:solidFill>
                <a:effectLst/>
                <a:latin typeface="Arial"/>
                <a:ea typeface="ヒラギノ角ゴ Pro W3"/>
                <a:cs typeface="Times New Roman"/>
              </a:rPr>
              <a:t>Bericht des Vorstandes</a:t>
            </a:r>
            <a:endParaRPr lang="de-DE" dirty="0" smtClean="0">
              <a:solidFill>
                <a:srgbClr val="000000"/>
              </a:solidFill>
              <a:effectLst/>
              <a:latin typeface="Helvetica"/>
              <a:ea typeface="ヒラギノ角ゴ Pro W3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0215" algn="l"/>
                <a:tab pos="899795" algn="l"/>
                <a:tab pos="1350010" algn="l"/>
                <a:tab pos="2249805" algn="l"/>
                <a:tab pos="2700020" algn="l"/>
                <a:tab pos="3150235" algn="l"/>
                <a:tab pos="3599815" algn="l"/>
                <a:tab pos="4050030" algn="l"/>
                <a:tab pos="4500245" algn="l"/>
                <a:tab pos="4949825" algn="l"/>
                <a:tab pos="5400040" algn="l"/>
                <a:tab pos="5798820" algn="l"/>
              </a:tabLst>
            </a:pPr>
            <a:r>
              <a:rPr lang="de-DE" dirty="0" smtClean="0">
                <a:solidFill>
                  <a:srgbClr val="000000"/>
                </a:solidFill>
                <a:effectLst/>
                <a:latin typeface="Arial"/>
                <a:ea typeface="ヒラギノ角ゴ Pro W3"/>
                <a:cs typeface="Times New Roman"/>
              </a:rPr>
              <a:t>Übernahme der Kooperation für den Betrieb der Ganztagsbetreuung (OGTS und GGTS) am Gymnasium Wendelstein durch den Förderverein</a:t>
            </a:r>
            <a:endParaRPr lang="de-DE" dirty="0" smtClean="0">
              <a:solidFill>
                <a:srgbClr val="000000"/>
              </a:solidFill>
              <a:effectLst/>
              <a:latin typeface="Helvetica"/>
              <a:ea typeface="ヒラギノ角ゴ Pro W3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0215" algn="l"/>
                <a:tab pos="899795" algn="l"/>
                <a:tab pos="1350010" algn="l"/>
                <a:tab pos="2249805" algn="l"/>
                <a:tab pos="2700020" algn="l"/>
                <a:tab pos="3150235" algn="l"/>
                <a:tab pos="3599815" algn="l"/>
                <a:tab pos="4050030" algn="l"/>
                <a:tab pos="4500245" algn="l"/>
                <a:tab pos="4949825" algn="l"/>
                <a:tab pos="5400040" algn="l"/>
                <a:tab pos="5798820" algn="l"/>
              </a:tabLst>
            </a:pPr>
            <a:r>
              <a:rPr lang="de-DE" dirty="0" smtClean="0">
                <a:solidFill>
                  <a:srgbClr val="000000"/>
                </a:solidFill>
                <a:effectLst/>
                <a:latin typeface="Arial"/>
                <a:ea typeface="ヒラギノ角ゴ Pro W3"/>
                <a:cs typeface="Times New Roman"/>
              </a:rPr>
              <a:t>Bericht der Schatzmeisterin und Beschluss über den Haushaltsplan</a:t>
            </a:r>
            <a:endParaRPr lang="de-DE" dirty="0" smtClean="0">
              <a:solidFill>
                <a:srgbClr val="000000"/>
              </a:solidFill>
              <a:effectLst/>
              <a:latin typeface="Helvetica"/>
              <a:ea typeface="ヒラギノ角ゴ Pro W3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0215" algn="l"/>
                <a:tab pos="899795" algn="l"/>
                <a:tab pos="1350010" algn="l"/>
                <a:tab pos="2249805" algn="l"/>
                <a:tab pos="2700020" algn="l"/>
                <a:tab pos="3150235" algn="l"/>
                <a:tab pos="3599815" algn="l"/>
                <a:tab pos="4050030" algn="l"/>
                <a:tab pos="4500245" algn="l"/>
                <a:tab pos="4949825" algn="l"/>
                <a:tab pos="5400040" algn="l"/>
                <a:tab pos="5798820" algn="l"/>
              </a:tabLst>
            </a:pPr>
            <a:r>
              <a:rPr lang="de-DE" dirty="0" smtClean="0">
                <a:solidFill>
                  <a:srgbClr val="000000"/>
                </a:solidFill>
                <a:effectLst/>
                <a:latin typeface="Arial"/>
                <a:ea typeface="ヒラギノ角ゴ Pro W3"/>
                <a:cs typeface="Times New Roman"/>
              </a:rPr>
              <a:t>Bericht des Kassenprüfers und Entlastung des Vorstandes</a:t>
            </a:r>
            <a:endParaRPr lang="de-DE" dirty="0" smtClean="0">
              <a:solidFill>
                <a:srgbClr val="000000"/>
              </a:solidFill>
              <a:effectLst/>
              <a:latin typeface="Helvetica"/>
              <a:ea typeface="ヒラギノ角ゴ Pro W3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0215" algn="l"/>
                <a:tab pos="899795" algn="l"/>
                <a:tab pos="1350010" algn="l"/>
                <a:tab pos="2249805" algn="l"/>
                <a:tab pos="2700020" algn="l"/>
                <a:tab pos="3150235" algn="l"/>
                <a:tab pos="3599815" algn="l"/>
                <a:tab pos="4050030" algn="l"/>
                <a:tab pos="4500245" algn="l"/>
                <a:tab pos="4949825" algn="l"/>
                <a:tab pos="5400040" algn="l"/>
                <a:tab pos="5798820" algn="l"/>
              </a:tabLst>
            </a:pPr>
            <a:r>
              <a:rPr lang="de-DE" dirty="0" smtClean="0">
                <a:solidFill>
                  <a:srgbClr val="000000"/>
                </a:solidFill>
                <a:effectLst/>
                <a:latin typeface="Arial"/>
                <a:ea typeface="ヒラギノ角ゴ Pro W3"/>
                <a:cs typeface="Times New Roman"/>
              </a:rPr>
              <a:t>Wahl des Vorstandes</a:t>
            </a:r>
            <a:endParaRPr lang="de-DE" dirty="0" smtClean="0">
              <a:solidFill>
                <a:srgbClr val="000000"/>
              </a:solidFill>
              <a:effectLst/>
              <a:latin typeface="Helvetica"/>
              <a:ea typeface="ヒラギノ角ゴ Pro W3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0215" algn="l"/>
                <a:tab pos="899795" algn="l"/>
                <a:tab pos="1350010" algn="l"/>
                <a:tab pos="2249805" algn="l"/>
                <a:tab pos="2700020" algn="l"/>
                <a:tab pos="3150235" algn="l"/>
                <a:tab pos="3599815" algn="l"/>
                <a:tab pos="4050030" algn="l"/>
                <a:tab pos="4500245" algn="l"/>
                <a:tab pos="4949825" algn="l"/>
                <a:tab pos="5400040" algn="l"/>
                <a:tab pos="5798820" algn="l"/>
              </a:tabLst>
            </a:pPr>
            <a:r>
              <a:rPr lang="de-DE" dirty="0" smtClean="0">
                <a:solidFill>
                  <a:srgbClr val="000000"/>
                </a:solidFill>
                <a:effectLst/>
                <a:latin typeface="Arial"/>
                <a:ea typeface="ヒラギノ角ゴ Pro W3"/>
                <a:cs typeface="Times New Roman"/>
              </a:rPr>
              <a:t>Wahl kooptierter Mitglieder des Vorstandes</a:t>
            </a:r>
            <a:endParaRPr lang="de-DE" dirty="0" smtClean="0">
              <a:solidFill>
                <a:srgbClr val="000000"/>
              </a:solidFill>
              <a:effectLst/>
              <a:latin typeface="Helvetica"/>
              <a:ea typeface="ヒラギノ角ゴ Pro W3"/>
              <a:cs typeface="Times New Roman"/>
            </a:endParaRPr>
          </a:p>
          <a:p>
            <a:pPr marL="342900" lvl="0" indent="-342900">
              <a:lnSpc>
                <a:spcPct val="150000"/>
              </a:lnSpc>
              <a:spcAft>
                <a:spcPts val="0"/>
              </a:spcAft>
              <a:buFont typeface="+mj-lt"/>
              <a:buAutoNum type="arabicPeriod"/>
              <a:tabLst>
                <a:tab pos="450215" algn="l"/>
                <a:tab pos="899795" algn="l"/>
                <a:tab pos="1350010" algn="l"/>
                <a:tab pos="2249805" algn="l"/>
                <a:tab pos="2700020" algn="l"/>
                <a:tab pos="3150235" algn="l"/>
                <a:tab pos="3599815" algn="l"/>
                <a:tab pos="4050030" algn="l"/>
                <a:tab pos="4500245" algn="l"/>
                <a:tab pos="4949825" algn="l"/>
                <a:tab pos="5400040" algn="l"/>
                <a:tab pos="5798820" algn="l"/>
              </a:tabLst>
            </a:pPr>
            <a:r>
              <a:rPr lang="de-DE" dirty="0" smtClean="0">
                <a:solidFill>
                  <a:srgbClr val="000000"/>
                </a:solidFill>
                <a:effectLst/>
                <a:latin typeface="Arial"/>
                <a:ea typeface="ヒラギノ角ゴ Pro W3"/>
                <a:cs typeface="Times New Roman"/>
              </a:rPr>
              <a:t>Sonstiges</a:t>
            </a:r>
            <a:endParaRPr lang="de-DE" dirty="0">
              <a:solidFill>
                <a:srgbClr val="000000"/>
              </a:solidFill>
              <a:effectLst/>
              <a:latin typeface="Helvetica"/>
              <a:ea typeface="ヒラギノ角ゴ Pro W3"/>
              <a:cs typeface="Times New Roman"/>
            </a:endParaRPr>
          </a:p>
        </p:txBody>
      </p:sp>
    </p:spTree>
    <p:extLst>
      <p:ext uri="{BB962C8B-B14F-4D97-AF65-F5344CB8AC3E}">
        <p14:creationId xmlns:p14="http://schemas.microsoft.com/office/powerpoint/2010/main" val="2843105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de-DE" sz="3200" b="1" dirty="0" smtClean="0"/>
              <a:t>2. Bericht des Vorstandes</a:t>
            </a:r>
            <a:endParaRPr lang="de-DE" sz="3200" b="1" dirty="0"/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Aktuelle Mitgliederzahl: 74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Ausgaben</a:t>
            </a:r>
          </a:p>
          <a:p>
            <a:pPr>
              <a:buFont typeface="Wingdings" panose="05000000000000000000" pitchFamily="2" charset="2"/>
              <a:buChar char="Ø"/>
            </a:pPr>
            <a:endParaRPr lang="de-DE" dirty="0" smtClean="0"/>
          </a:p>
          <a:p>
            <a:pPr marL="0" indent="0">
              <a:buNone/>
            </a:pP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endParaRPr lang="de-DE" dirty="0"/>
          </a:p>
        </p:txBody>
      </p:sp>
    </p:spTree>
    <p:extLst>
      <p:ext uri="{BB962C8B-B14F-4D97-AF65-F5344CB8AC3E}">
        <p14:creationId xmlns:p14="http://schemas.microsoft.com/office/powerpoint/2010/main" val="22761972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3" name="Textplatzhalt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Ausgaben</a:t>
            </a:r>
            <a:endParaRPr lang="de-DE" dirty="0"/>
          </a:p>
        </p:txBody>
      </p:sp>
      <p:sp>
        <p:nvSpPr>
          <p:cNvPr id="4" name="Inhaltsplatzhalt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Musikfahrt, Sportfahrt</a:t>
            </a:r>
          </a:p>
          <a:p>
            <a:r>
              <a:rPr lang="de-DE" dirty="0" smtClean="0">
                <a:solidFill>
                  <a:srgbClr val="FF0000"/>
                </a:solidFill>
              </a:rPr>
              <a:t>Unterstützung </a:t>
            </a:r>
            <a:r>
              <a:rPr lang="de-DE" dirty="0" err="1" smtClean="0">
                <a:solidFill>
                  <a:srgbClr val="FF0000"/>
                </a:solidFill>
              </a:rPr>
              <a:t>Kennenlernfahrt</a:t>
            </a:r>
            <a:r>
              <a:rPr lang="de-DE" dirty="0" smtClean="0">
                <a:solidFill>
                  <a:srgbClr val="FF0000"/>
                </a:solidFill>
              </a:rPr>
              <a:t> , Skilager</a:t>
            </a:r>
          </a:p>
          <a:p>
            <a:r>
              <a:rPr lang="de-DE" dirty="0" smtClean="0">
                <a:solidFill>
                  <a:srgbClr val="92D050"/>
                </a:solidFill>
              </a:rPr>
              <a:t>Tassen für Sommerfest</a:t>
            </a:r>
          </a:p>
          <a:p>
            <a:pPr marL="0" indent="0">
              <a:buNone/>
            </a:pPr>
            <a:endParaRPr lang="de-DE" dirty="0" smtClean="0"/>
          </a:p>
          <a:p>
            <a:r>
              <a:rPr lang="de-DE" dirty="0" smtClean="0">
                <a:solidFill>
                  <a:srgbClr val="7030A0"/>
                </a:solidFill>
              </a:rPr>
              <a:t>Life </a:t>
            </a:r>
            <a:r>
              <a:rPr lang="de-DE" dirty="0" err="1" smtClean="0">
                <a:solidFill>
                  <a:srgbClr val="7030A0"/>
                </a:solidFill>
              </a:rPr>
              <a:t>kinetics</a:t>
            </a:r>
            <a:r>
              <a:rPr lang="de-DE" dirty="0" smtClean="0">
                <a:solidFill>
                  <a:srgbClr val="7030A0"/>
                </a:solidFill>
              </a:rPr>
              <a:t>	</a:t>
            </a:r>
            <a:br>
              <a:rPr lang="de-DE" dirty="0" smtClean="0">
                <a:solidFill>
                  <a:srgbClr val="7030A0"/>
                </a:solidFill>
              </a:rPr>
            </a:br>
            <a:r>
              <a:rPr lang="de-DE" dirty="0" smtClean="0">
                <a:solidFill>
                  <a:srgbClr val="7030A0"/>
                </a:solidFill>
              </a:rPr>
              <a:t>Lego </a:t>
            </a:r>
            <a:r>
              <a:rPr lang="de-DE" dirty="0" err="1" smtClean="0">
                <a:solidFill>
                  <a:srgbClr val="7030A0"/>
                </a:solidFill>
              </a:rPr>
              <a:t>Robotics</a:t>
            </a:r>
            <a:r>
              <a:rPr lang="de-DE" dirty="0" smtClean="0">
                <a:solidFill>
                  <a:srgbClr val="7030A0"/>
                </a:solidFill>
              </a:rPr>
              <a:t/>
            </a:r>
            <a:br>
              <a:rPr lang="de-DE" dirty="0" smtClean="0">
                <a:solidFill>
                  <a:srgbClr val="7030A0"/>
                </a:solidFill>
              </a:rPr>
            </a:br>
            <a:r>
              <a:rPr lang="de-DE" dirty="0" smtClean="0">
                <a:solidFill>
                  <a:srgbClr val="7030A0"/>
                </a:solidFill>
              </a:rPr>
              <a:t>9 i-pads</a:t>
            </a:r>
            <a:br>
              <a:rPr lang="de-DE" dirty="0" smtClean="0">
                <a:solidFill>
                  <a:srgbClr val="7030A0"/>
                </a:solidFill>
              </a:rPr>
            </a:br>
            <a:r>
              <a:rPr lang="de-DE" dirty="0" smtClean="0">
                <a:solidFill>
                  <a:srgbClr val="7030A0"/>
                </a:solidFill>
              </a:rPr>
              <a:t>NAO-Roboter</a:t>
            </a:r>
          </a:p>
          <a:p>
            <a:pPr marL="0" indent="0">
              <a:buNone/>
            </a:pPr>
            <a:endParaRPr lang="de-DE" dirty="0">
              <a:solidFill>
                <a:srgbClr val="7030A0"/>
              </a:solidFill>
            </a:endParaRPr>
          </a:p>
        </p:txBody>
      </p:sp>
      <p:sp>
        <p:nvSpPr>
          <p:cNvPr id="5" name="Textplatzhalter 4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 smtClean="0"/>
              <a:t>Satzungszweck</a:t>
            </a:r>
            <a:endParaRPr lang="de-DE" dirty="0"/>
          </a:p>
        </p:txBody>
      </p:sp>
      <p:sp>
        <p:nvSpPr>
          <p:cNvPr id="6" name="Inhaltsplatzhalter 5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 smtClean="0">
                <a:solidFill>
                  <a:srgbClr val="FF0000"/>
                </a:solidFill>
              </a:rPr>
              <a:t>Gewährung von Beihilfen für Studienfahrten, Klassenfahrten, Exkursionen</a:t>
            </a:r>
          </a:p>
          <a:p>
            <a:r>
              <a:rPr lang="de-DE" dirty="0" smtClean="0">
                <a:solidFill>
                  <a:srgbClr val="92D050"/>
                </a:solidFill>
              </a:rPr>
              <a:t>Zusammengehörigkeit Schüler, Eltern, Lehrer</a:t>
            </a:r>
          </a:p>
          <a:p>
            <a:r>
              <a:rPr lang="de-DE" dirty="0" smtClean="0">
                <a:solidFill>
                  <a:srgbClr val="7030A0"/>
                </a:solidFill>
              </a:rPr>
              <a:t>Beschaffung von Lehrmitteln und </a:t>
            </a:r>
            <a:r>
              <a:rPr lang="de-DE" dirty="0">
                <a:solidFill>
                  <a:srgbClr val="7030A0"/>
                </a:solidFill>
              </a:rPr>
              <a:t>B</a:t>
            </a:r>
            <a:r>
              <a:rPr lang="de-DE" dirty="0" smtClean="0">
                <a:solidFill>
                  <a:srgbClr val="7030A0"/>
                </a:solidFill>
              </a:rPr>
              <a:t>üchern</a:t>
            </a:r>
            <a:endParaRPr lang="de-DE" dirty="0">
              <a:solidFill>
                <a:srgbClr val="7030A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06143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el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Textplatzhalt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de-DE" dirty="0" smtClean="0"/>
              <a:t>Ausgaben</a:t>
            </a:r>
            <a:endParaRPr lang="de-DE" dirty="0"/>
          </a:p>
        </p:txBody>
      </p:sp>
      <p:sp>
        <p:nvSpPr>
          <p:cNvPr id="3" name="Inhaltsplatzhalter 2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Bastelmaterial (Bibliothek)</a:t>
            </a:r>
            <a:b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</a:br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Scheinwerfer (SMV)</a:t>
            </a:r>
          </a:p>
          <a:p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>Preis im Fach Geographie</a:t>
            </a:r>
          </a:p>
          <a:p>
            <a:pPr marL="0" indent="0">
              <a:buNone/>
            </a:pPr>
            <a:endParaRPr lang="de-DE" dirty="0"/>
          </a:p>
        </p:txBody>
      </p:sp>
      <p:sp>
        <p:nvSpPr>
          <p:cNvPr id="6" name="Textplatzhalter 5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de-DE" dirty="0" smtClean="0"/>
              <a:t>Satzungszweck</a:t>
            </a:r>
            <a:endParaRPr lang="de-DE" dirty="0"/>
          </a:p>
        </p:txBody>
      </p:sp>
      <p:sp>
        <p:nvSpPr>
          <p:cNvPr id="7" name="Inhaltsplatzhalter 6"/>
          <p:cNvSpPr>
            <a:spLocks noGrp="1"/>
          </p:cNvSpPr>
          <p:nvPr>
            <p:ph sz="quarter" idx="4"/>
          </p:nvPr>
        </p:nvSpPr>
        <p:spPr/>
        <p:txBody>
          <a:bodyPr/>
          <a:lstStyle/>
          <a:p>
            <a:r>
              <a:rPr lang="de-DE" dirty="0" smtClean="0">
                <a:solidFill>
                  <a:schemeClr val="tx2">
                    <a:lumMod val="60000"/>
                    <a:lumOff val="40000"/>
                  </a:schemeClr>
                </a:solidFill>
              </a:rPr>
              <a:t>Beiträge zur Ausgestaltung der Schulräume</a:t>
            </a:r>
          </a:p>
          <a:p>
            <a:r>
              <a:rPr lang="de-DE" dirty="0" smtClean="0">
                <a:solidFill>
                  <a:schemeClr val="accent6">
                    <a:lumMod val="50000"/>
                  </a:schemeClr>
                </a:solidFill>
              </a:rPr>
              <a:t>Bereitstellung von Prämien</a:t>
            </a:r>
            <a:endParaRPr lang="de-DE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01731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l"/>
            <a:r>
              <a:rPr lang="de-DE" sz="3200" dirty="0" smtClean="0">
                <a:solidFill>
                  <a:schemeClr val="tx2">
                    <a:lumMod val="75000"/>
                  </a:schemeClr>
                </a:solidFill>
              </a:rPr>
              <a:t>Herstellen und Pflegen von Kontakten zu Unternehmen und anderen Partnern, </a:t>
            </a:r>
            <a:r>
              <a:rPr lang="de-DE" sz="3200" dirty="0">
                <a:solidFill>
                  <a:schemeClr val="tx2">
                    <a:lumMod val="75000"/>
                  </a:schemeClr>
                </a:solidFill>
              </a:rPr>
              <a:t>B</a:t>
            </a:r>
            <a:r>
              <a:rPr lang="de-DE" sz="3200" dirty="0" smtClean="0">
                <a:solidFill>
                  <a:schemeClr val="tx2">
                    <a:lumMod val="75000"/>
                  </a:schemeClr>
                </a:solidFill>
              </a:rPr>
              <a:t>eschaffung von Spenden</a:t>
            </a:r>
            <a:endParaRPr lang="de-DE" sz="3200" dirty="0">
              <a:solidFill>
                <a:schemeClr val="tx2">
                  <a:lumMod val="75000"/>
                </a:schemeClr>
              </a:solidFill>
            </a:endParaRPr>
          </a:p>
        </p:txBody>
      </p:sp>
      <p:sp>
        <p:nvSpPr>
          <p:cNvPr id="3" name="Inhaltsplatzhalt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Stand Gewerbeschau 24./25.Mai 2015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Stand Theaterabend, Sommerfest, Elternabende 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Einladung für Unterstützer Weihnachtskulturabend</a:t>
            </a:r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Anmeldung Bildungsspender</a:t>
            </a:r>
            <a:br>
              <a:rPr lang="de-DE" dirty="0" smtClean="0"/>
            </a:br>
            <a:r>
              <a:rPr lang="de-DE" dirty="0" smtClean="0">
                <a:hlinkClick r:id="rId2"/>
              </a:rPr>
              <a:t>www.bildungsspender.de/gym-wen</a:t>
            </a:r>
            <a:endParaRPr lang="de-DE" dirty="0" smtClean="0"/>
          </a:p>
          <a:p>
            <a:pPr>
              <a:buFont typeface="Wingdings" panose="05000000000000000000" pitchFamily="2" charset="2"/>
              <a:buChar char="Ø"/>
            </a:pPr>
            <a:r>
              <a:rPr lang="de-DE" dirty="0" smtClean="0"/>
              <a:t>Zusammenstellung Vorstellungsmappe</a:t>
            </a:r>
          </a:p>
        </p:txBody>
      </p:sp>
    </p:spTree>
    <p:extLst>
      <p:ext uri="{BB962C8B-B14F-4D97-AF65-F5344CB8AC3E}">
        <p14:creationId xmlns:p14="http://schemas.microsoft.com/office/powerpoint/2010/main" val="3629599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95236"/>
            <a:ext cx="5452681" cy="66181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982192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9752" y="456481"/>
            <a:ext cx="4805751" cy="64015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72328847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836712"/>
            <a:ext cx="7237540" cy="5324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44172191"/>
      </p:ext>
    </p:extLst>
  </p:cSld>
  <p:clrMapOvr>
    <a:masterClrMapping/>
  </p:clrMapOvr>
</p:sld>
</file>

<file path=ppt/theme/theme1.xml><?xml version="1.0" encoding="utf-8"?>
<a:theme xmlns:a="http://schemas.openxmlformats.org/drawingml/2006/main" name="Larissa">
  <a:themeElements>
    <a:clrScheme name="Larissa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Larissa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Larissa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170</Words>
  <Application>Microsoft Office PowerPoint</Application>
  <PresentationFormat>Bildschirmpräsentation (4:3)</PresentationFormat>
  <Paragraphs>55</Paragraphs>
  <Slides>18</Slides>
  <Notes>0</Notes>
  <HiddenSlides>0</HiddenSlides>
  <MMClips>0</MMClips>
  <ScaleCrop>false</ScaleCrop>
  <HeadingPairs>
    <vt:vector size="6" baseType="variant">
      <vt:variant>
        <vt:lpstr>Design</vt:lpstr>
      </vt:variant>
      <vt:variant>
        <vt:i4>1</vt:i4>
      </vt:variant>
      <vt:variant>
        <vt:lpstr>Verknüpfungen</vt:lpstr>
      </vt:variant>
      <vt:variant>
        <vt:i4>7</vt:i4>
      </vt:variant>
      <vt:variant>
        <vt:lpstr>Folientitel</vt:lpstr>
      </vt:variant>
      <vt:variant>
        <vt:i4>18</vt:i4>
      </vt:variant>
    </vt:vector>
  </HeadingPairs>
  <TitlesOfParts>
    <vt:vector size="26" baseType="lpstr">
      <vt:lpstr>Larissa</vt:lpstr>
      <vt:lpstr>C:\Users\Bail\Documents\Plan-Ist-Zahlen 1 9 13-31 8 14 (2).xls!Tabelle1!Z1S1:Z14S7</vt:lpstr>
      <vt:lpstr>C:\Users\Bail\Documents\Plan-Ist-Zahlen 1 9 13-31 8 14 (2).xls!Tabelle1!Z15S1:Z31S8</vt:lpstr>
      <vt:lpstr>C:\Users\Bail\Documents\Plan-Ist-Zahlen 1 9 13-31 8 14 (2).xls!Tabelle1!Z32S1:Z49S8</vt:lpstr>
      <vt:lpstr>C:\Users\Bail\Documents\Plan-Ist-Zahlen 1 9 13-31 8 14 (2).xls!Tabelle1!Z53S1:Z77S8</vt:lpstr>
      <vt:lpstr>C:\Users\Bail\Documents\Förderverein Wendelstein\Mitgliederversammlungen\Haushaltsplan2015.xls!Tabelle1!Z1S1:Z27S8</vt:lpstr>
      <vt:lpstr>C:\Users\Bail\Documents\Förderverein Wendelstein\Mitgliederversammlungen\Haushaltsplan2015.xls!Tabelle1!Z28S1:Z49S8</vt:lpstr>
      <vt:lpstr>C:\Users\Bail\Documents\Förderverein Wendelstein\Mitgliederversammlungen\Haushaltsplan2015.xls!Tabelle1!Z54S1:Z79S8</vt:lpstr>
      <vt:lpstr>Verein der Freunde und Förderer des Gymnasiums Wendelstein e.V.</vt:lpstr>
      <vt:lpstr>PowerPoint-Präsentation</vt:lpstr>
      <vt:lpstr>2. Bericht des Vorstandes</vt:lpstr>
      <vt:lpstr>PowerPoint-Präsentation</vt:lpstr>
      <vt:lpstr>PowerPoint-Präsentation</vt:lpstr>
      <vt:lpstr>Herstellen und Pflegen von Kontakten zu Unternehmen und anderen Partnern, Beschaffung von Spenden</vt:lpstr>
      <vt:lpstr>PowerPoint-Präsentation</vt:lpstr>
      <vt:lpstr>PowerPoint-Präsentation</vt:lpstr>
      <vt:lpstr>PowerPoint-Präsentation</vt:lpstr>
      <vt:lpstr>3. Übernahme der Kooperation für den Betrieb der           Ganztagsschule (GGTS und OGTS) am Gymnasium Wendelstein durch den Förderverein</vt:lpstr>
      <vt:lpstr>4. Bericht der Schatzmeisterin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Hewlett-Packard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Verein der Freunde und Förderer des Gymnasiums Wendelstein e.V.</dc:title>
  <dc:creator>Bail</dc:creator>
  <cp:lastModifiedBy>Armin Distler</cp:lastModifiedBy>
  <cp:revision>18</cp:revision>
  <cp:lastPrinted>2015-02-05T09:07:34Z</cp:lastPrinted>
  <dcterms:created xsi:type="dcterms:W3CDTF">2015-01-28T07:46:39Z</dcterms:created>
  <dcterms:modified xsi:type="dcterms:W3CDTF">2015-02-20T17:13:44Z</dcterms:modified>
</cp:coreProperties>
</file>