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59" r:id="rId4"/>
    <p:sldId id="261" r:id="rId5"/>
    <p:sldId id="262" r:id="rId6"/>
    <p:sldId id="260"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p:scale>
          <a:sx n="51" d="100"/>
          <a:sy n="51" d="100"/>
        </p:scale>
        <p:origin x="1256" y="3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32803-208D-4481-AF06-CBD813F211D7}" type="datetimeFigureOut">
              <a:rPr lang="de-DE" smtClean="0"/>
              <a:t>26.03.2020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A2295-8283-45D5-81AC-EBAEF5FDDB04}" type="slidenum">
              <a:rPr lang="de-DE" smtClean="0"/>
              <a:t>‹Nr.›</a:t>
            </a:fld>
            <a:endParaRPr lang="de-DE"/>
          </a:p>
        </p:txBody>
      </p:sp>
    </p:spTree>
    <p:extLst>
      <p:ext uri="{BB962C8B-B14F-4D97-AF65-F5344CB8AC3E}">
        <p14:creationId xmlns:p14="http://schemas.microsoft.com/office/powerpoint/2010/main" val="2658680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D4868D-D3CC-48EF-874E-260E912BACD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8C2A605-C4D5-4269-AC4F-FBC78BB01A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4972DDE-4624-48E7-810D-F3431B7F5EAC}"/>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5" name="Fußzeilenplatzhalter 4">
            <a:extLst>
              <a:ext uri="{FF2B5EF4-FFF2-40B4-BE49-F238E27FC236}">
                <a16:creationId xmlns:a16="http://schemas.microsoft.com/office/drawing/2014/main" id="{A36EA955-110F-45CA-9A2D-75CC3EA1A70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E2DCFB0-85A6-4C1B-8048-18813D9A8A0D}"/>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120597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9FEA9-5361-469B-B3C7-AB17069E52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9912EB4-0584-45BC-BEBF-F21F6B7F959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5121720-51AE-4839-9ED3-595DF2F6E8E5}"/>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5" name="Fußzeilenplatzhalter 4">
            <a:extLst>
              <a:ext uri="{FF2B5EF4-FFF2-40B4-BE49-F238E27FC236}">
                <a16:creationId xmlns:a16="http://schemas.microsoft.com/office/drawing/2014/main" id="{66D68F9F-E0A3-4475-9E4B-DAD7F9907FE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920B050-BDCB-4B15-958B-C03F6D26CF87}"/>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702559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0775906-814D-4FFE-BC37-4E7CEF62057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17B5714-204F-4CBF-8EA5-09F922822AA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3E4FFDC-0410-4944-9FE0-CA8374207DB8}"/>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5" name="Fußzeilenplatzhalter 4">
            <a:extLst>
              <a:ext uri="{FF2B5EF4-FFF2-40B4-BE49-F238E27FC236}">
                <a16:creationId xmlns:a16="http://schemas.microsoft.com/office/drawing/2014/main" id="{5BE1E412-D1B9-4497-B6B6-07157864638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8DFD753-0904-41AC-B5C1-EAFB611F87B8}"/>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93439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68D30C-4B47-4223-8D1D-61E9EC947F6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E4C0248-1FC1-42AE-BF22-2C733939EE6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B6309E-08EB-4BBF-9DFE-961239FD21B0}"/>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5" name="Fußzeilenplatzhalter 4">
            <a:extLst>
              <a:ext uri="{FF2B5EF4-FFF2-40B4-BE49-F238E27FC236}">
                <a16:creationId xmlns:a16="http://schemas.microsoft.com/office/drawing/2014/main" id="{9F013AEF-3628-45F2-9072-CC4AC479837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07CA0AF-8DF8-405B-ABF2-1F64FC980054}"/>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847138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BD1C9-F1B4-4FF2-8C98-4655239EBFB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67122053-401B-4212-A3A1-25BCD7BE2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62D7C81-7D76-4F73-B1DE-B1E0E24733A4}"/>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5" name="Fußzeilenplatzhalter 4">
            <a:extLst>
              <a:ext uri="{FF2B5EF4-FFF2-40B4-BE49-F238E27FC236}">
                <a16:creationId xmlns:a16="http://schemas.microsoft.com/office/drawing/2014/main" id="{96D58E98-2C88-4067-9A02-CCEB1F10F5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A73C11A-B151-414D-A40C-03FE4804AC31}"/>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949987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711BEE-36AC-443C-B389-DD6C4468651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457B0E4-70D0-4AAF-AA1B-9E065257973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44F7075F-0933-4850-B93B-0021570AAF6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6A4DAC6-5885-430C-9B16-7BF3C5535FA5}"/>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6" name="Fußzeilenplatzhalter 5">
            <a:extLst>
              <a:ext uri="{FF2B5EF4-FFF2-40B4-BE49-F238E27FC236}">
                <a16:creationId xmlns:a16="http://schemas.microsoft.com/office/drawing/2014/main" id="{C9A8DAE2-E8D0-4309-A868-B5ABD8D431D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93CC43F-ADF8-41A2-97C2-18ADDBBEC300}"/>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590728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48885-2854-45DE-ABCF-8D044D1C697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AAE4249-594C-4EEC-A8DC-D130B3ABA9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EBE89EF-2518-40E2-9DD0-FA9E2693811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94E75ED-A8E0-4BAE-9A41-826C75F623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C18EF1B-EE0E-458B-A26F-717EBA87DBC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9757100-CD19-4DB2-BC0A-C1FC253D693F}"/>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8" name="Fußzeilenplatzhalter 7">
            <a:extLst>
              <a:ext uri="{FF2B5EF4-FFF2-40B4-BE49-F238E27FC236}">
                <a16:creationId xmlns:a16="http://schemas.microsoft.com/office/drawing/2014/main" id="{EFDFB94E-F6FD-4DD0-8484-A9CA792127B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7BD40527-E2E9-4F04-AD97-A95E8C74DF9B}"/>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205854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92FCC-F844-40D5-9459-C1EB2A0D5F7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C430785-96C4-46E5-8D88-69DA055F6C02}"/>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4" name="Fußzeilenplatzhalter 3">
            <a:extLst>
              <a:ext uri="{FF2B5EF4-FFF2-40B4-BE49-F238E27FC236}">
                <a16:creationId xmlns:a16="http://schemas.microsoft.com/office/drawing/2014/main" id="{FA2BF240-70FD-4CB9-ABC5-3D80B6619AB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0B5D628-8700-4503-B0A5-B604CC2E1CDC}"/>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385160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59C7626-B27A-455E-BC19-A9EF763E9FA2}"/>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3" name="Fußzeilenplatzhalter 2">
            <a:extLst>
              <a:ext uri="{FF2B5EF4-FFF2-40B4-BE49-F238E27FC236}">
                <a16:creationId xmlns:a16="http://schemas.microsoft.com/office/drawing/2014/main" id="{FCB94397-E5D0-4789-AFB3-2DB2592F8E8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F37C723-AAC6-496C-B887-88481ECC5454}"/>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229342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802EE-BE9F-4456-A963-AA5ABCAFC1E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3F2DB8D-D8C8-4A9F-BCB0-04ADA772AF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AFB462B-B8C9-484F-9A34-0482AC60FC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128AA6F-C61F-4D41-9F80-7A78D3D85D7A}"/>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6" name="Fußzeilenplatzhalter 5">
            <a:extLst>
              <a:ext uri="{FF2B5EF4-FFF2-40B4-BE49-F238E27FC236}">
                <a16:creationId xmlns:a16="http://schemas.microsoft.com/office/drawing/2014/main" id="{0D965559-DA7C-470E-9F11-28891B3813D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8472E5B-8A07-4C5A-8BAC-0FD95875B455}"/>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2039709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1F54A3-1D5F-4325-A5D8-FD616750A7D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7E7F411-605E-4303-9F48-2D81F22BBA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B53B37E-33D2-4CEC-B5D7-1DE60BB4D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677EEF2-FF1E-4FFC-B254-94BFB9FDB06B}"/>
              </a:ext>
            </a:extLst>
          </p:cNvPr>
          <p:cNvSpPr>
            <a:spLocks noGrp="1"/>
          </p:cNvSpPr>
          <p:nvPr>
            <p:ph type="dt" sz="half" idx="10"/>
          </p:nvPr>
        </p:nvSpPr>
        <p:spPr/>
        <p:txBody>
          <a:bodyPr/>
          <a:lstStyle/>
          <a:p>
            <a:fld id="{EACD13D8-60B8-4786-96AF-1701CC1F9BEA}" type="datetimeFigureOut">
              <a:rPr lang="de-DE" smtClean="0"/>
              <a:t>26.03.2020</a:t>
            </a:fld>
            <a:endParaRPr lang="de-DE"/>
          </a:p>
        </p:txBody>
      </p:sp>
      <p:sp>
        <p:nvSpPr>
          <p:cNvPr id="6" name="Fußzeilenplatzhalter 5">
            <a:extLst>
              <a:ext uri="{FF2B5EF4-FFF2-40B4-BE49-F238E27FC236}">
                <a16:creationId xmlns:a16="http://schemas.microsoft.com/office/drawing/2014/main" id="{0BC8CF64-1BB8-47C4-BE86-EDF6472C9DE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76BA8BF-C521-4F43-8B66-2EC4517DE1E8}"/>
              </a:ext>
            </a:extLst>
          </p:cNvPr>
          <p:cNvSpPr>
            <a:spLocks noGrp="1"/>
          </p:cNvSpPr>
          <p:nvPr>
            <p:ph type="sldNum" sz="quarter" idx="12"/>
          </p:nvPr>
        </p:nvSpPr>
        <p:spPr/>
        <p:txBody>
          <a:bodyPr/>
          <a:lstStyle/>
          <a:p>
            <a:fld id="{6C934848-10B4-434B-AD5C-1E1B545D712E}" type="slidenum">
              <a:rPr lang="de-DE" smtClean="0"/>
              <a:t>‹Nr.›</a:t>
            </a:fld>
            <a:endParaRPr lang="de-DE"/>
          </a:p>
        </p:txBody>
      </p:sp>
    </p:spTree>
    <p:extLst>
      <p:ext uri="{BB962C8B-B14F-4D97-AF65-F5344CB8AC3E}">
        <p14:creationId xmlns:p14="http://schemas.microsoft.com/office/powerpoint/2010/main" val="1692252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94D8AD9-B8EC-4758-9246-95D5A30565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382BE27-54F6-452C-A5DF-D3E54F16CE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3EB1540-ED70-4F57-9201-A5792E8D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CD13D8-60B8-4786-96AF-1701CC1F9BEA}" type="datetimeFigureOut">
              <a:rPr lang="de-DE" smtClean="0"/>
              <a:t>26.03.2020</a:t>
            </a:fld>
            <a:endParaRPr lang="de-DE"/>
          </a:p>
        </p:txBody>
      </p:sp>
      <p:sp>
        <p:nvSpPr>
          <p:cNvPr id="5" name="Fußzeilenplatzhalter 4">
            <a:extLst>
              <a:ext uri="{FF2B5EF4-FFF2-40B4-BE49-F238E27FC236}">
                <a16:creationId xmlns:a16="http://schemas.microsoft.com/office/drawing/2014/main" id="{9EC142EE-296D-4589-AABC-1F8111C80E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973DF37-F872-4E2E-BB8F-0DCED07037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934848-10B4-434B-AD5C-1E1B545D712E}" type="slidenum">
              <a:rPr lang="de-DE" smtClean="0"/>
              <a:t>‹Nr.›</a:t>
            </a:fld>
            <a:endParaRPr lang="de-DE"/>
          </a:p>
        </p:txBody>
      </p:sp>
    </p:spTree>
    <p:extLst>
      <p:ext uri="{BB962C8B-B14F-4D97-AF65-F5344CB8AC3E}">
        <p14:creationId xmlns:p14="http://schemas.microsoft.com/office/powerpoint/2010/main" val="600977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Layout" Target="../slideLayouts/slideLayout7.xml"/><Relationship Id="rId7" Type="http://schemas.openxmlformats.org/officeDocument/2006/relationships/slide" Target="slide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svg"/><Relationship Id="rId11" Type="http://schemas.openxmlformats.org/officeDocument/2006/relationships/slide" Target="slide6.xml"/><Relationship Id="rId5" Type="http://schemas.openxmlformats.org/officeDocument/2006/relationships/image" Target="../media/image2.png"/><Relationship Id="rId10" Type="http://schemas.openxmlformats.org/officeDocument/2006/relationships/slide" Target="slide3.xml"/><Relationship Id="rId4" Type="http://schemas.openxmlformats.org/officeDocument/2006/relationships/image" Target="../media/image1.png"/><Relationship Id="rId9"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hyperlink" Target="https://europa.eu/european-union/about-eu/countries/member-countries/denmark_de" TargetMode="External"/><Relationship Id="rId13" Type="http://schemas.openxmlformats.org/officeDocument/2006/relationships/hyperlink" Target="https://europa.eu/european-union/about-eu/countries/member-countries/finland_de" TargetMode="External"/><Relationship Id="rId18" Type="http://schemas.openxmlformats.org/officeDocument/2006/relationships/hyperlink" Target="https://europa.eu/european-union/about-eu/countries/member-countries/lithuania_de" TargetMode="External"/><Relationship Id="rId26" Type="http://schemas.openxmlformats.org/officeDocument/2006/relationships/hyperlink" Target="https://europa.eu/european-union/about-eu/countries/member-countries/bulgaria_de" TargetMode="External"/><Relationship Id="rId3" Type="http://schemas.openxmlformats.org/officeDocument/2006/relationships/hyperlink" Target="https://europa.eu/european-union/about-eu/countries/member-countries/germany_de" TargetMode="External"/><Relationship Id="rId21" Type="http://schemas.openxmlformats.org/officeDocument/2006/relationships/hyperlink" Target="https://europa.eu/european-union/about-eu/countries/member-countries/slovakia_de" TargetMode="External"/><Relationship Id="rId7" Type="http://schemas.openxmlformats.org/officeDocument/2006/relationships/hyperlink" Target="https://europa.eu/european-union/about-eu/countries/member-countries/netherlands_de" TargetMode="External"/><Relationship Id="rId12" Type="http://schemas.openxmlformats.org/officeDocument/2006/relationships/hyperlink" Target="https://europa.eu/european-union/about-eu/countries/member-countries/spain_de" TargetMode="External"/><Relationship Id="rId17" Type="http://schemas.openxmlformats.org/officeDocument/2006/relationships/hyperlink" Target="https://europa.eu/european-union/about-eu/countries/member-countries/latvia_de" TargetMode="External"/><Relationship Id="rId25" Type="http://schemas.openxmlformats.org/officeDocument/2006/relationships/hyperlink" Target="https://europa.eu/european-union/about-eu/countries/member-countries/cyprus_de" TargetMode="External"/><Relationship Id="rId2" Type="http://schemas.openxmlformats.org/officeDocument/2006/relationships/hyperlink" Target="https://europa.eu/european-union/about-eu/countries/member-countries/belgium_de" TargetMode="External"/><Relationship Id="rId16" Type="http://schemas.openxmlformats.org/officeDocument/2006/relationships/hyperlink" Target="https://europa.eu/european-union/about-eu/countries/member-countries/estonia_de" TargetMode="External"/><Relationship Id="rId20" Type="http://schemas.openxmlformats.org/officeDocument/2006/relationships/hyperlink" Target="https://europa.eu/european-union/about-eu/countries/member-countries/poland_de" TargetMode="External"/><Relationship Id="rId1" Type="http://schemas.openxmlformats.org/officeDocument/2006/relationships/slideLayout" Target="../slideLayouts/slideLayout7.xml"/><Relationship Id="rId6" Type="http://schemas.openxmlformats.org/officeDocument/2006/relationships/hyperlink" Target="https://europa.eu/european-union/about-eu/countries/member-countries/luxembourg_de" TargetMode="External"/><Relationship Id="rId11" Type="http://schemas.openxmlformats.org/officeDocument/2006/relationships/hyperlink" Target="https://europa.eu/european-union/about-eu/countries/member-countries/portugal_de" TargetMode="External"/><Relationship Id="rId24" Type="http://schemas.openxmlformats.org/officeDocument/2006/relationships/hyperlink" Target="https://europa.eu/european-union/about-eu/countries/member-countries/hungary_de" TargetMode="External"/><Relationship Id="rId5" Type="http://schemas.openxmlformats.org/officeDocument/2006/relationships/hyperlink" Target="https://europa.eu/european-union/about-eu/countries/member-countries/italy_de" TargetMode="External"/><Relationship Id="rId15" Type="http://schemas.openxmlformats.org/officeDocument/2006/relationships/hyperlink" Target="https://europa.eu/european-union/about-eu/countries/member-countries/sweden_de" TargetMode="External"/><Relationship Id="rId23" Type="http://schemas.openxmlformats.org/officeDocument/2006/relationships/hyperlink" Target="https://europa.eu/european-union/about-eu/countries/member-countries/czechia_de" TargetMode="External"/><Relationship Id="rId28" Type="http://schemas.openxmlformats.org/officeDocument/2006/relationships/hyperlink" Target="https://europa.eu/european-union/about-eu/countries/member-countries/croatia_de" TargetMode="External"/><Relationship Id="rId10" Type="http://schemas.openxmlformats.org/officeDocument/2006/relationships/hyperlink" Target="https://europa.eu/european-union/about-eu/countries/member-countries/greece_de" TargetMode="External"/><Relationship Id="rId19" Type="http://schemas.openxmlformats.org/officeDocument/2006/relationships/hyperlink" Target="https://europa.eu/european-union/about-eu/countries/member-countries/malta_de" TargetMode="External"/><Relationship Id="rId4" Type="http://schemas.openxmlformats.org/officeDocument/2006/relationships/hyperlink" Target="https://europa.eu/european-union/about-eu/countries/member-countries/france_de" TargetMode="External"/><Relationship Id="rId9" Type="http://schemas.openxmlformats.org/officeDocument/2006/relationships/hyperlink" Target="https://europa.eu/european-union/about-eu/countries/member-countries/ireland_de" TargetMode="External"/><Relationship Id="rId14" Type="http://schemas.openxmlformats.org/officeDocument/2006/relationships/hyperlink" Target="https://europa.eu/european-union/about-eu/countries/member-countries/austria_de" TargetMode="External"/><Relationship Id="rId22" Type="http://schemas.openxmlformats.org/officeDocument/2006/relationships/hyperlink" Target="https://europa.eu/european-union/about-eu/countries/member-countries/slovenia_de" TargetMode="External"/><Relationship Id="rId27" Type="http://schemas.openxmlformats.org/officeDocument/2006/relationships/hyperlink" Target="https://europa.eu/european-union/about-eu/countries/member-countries/romania_d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hyperlink" Target="https://www3.kaiserslautern.de/wb/media/Logos/LogoEuropaeischeKommission_194x125.jpg" TargetMode="External"/><Relationship Id="rId3" Type="http://schemas.openxmlformats.org/officeDocument/2006/relationships/hyperlink" Target="https://youtu.be/Bylj_hZPv-8" TargetMode="External"/><Relationship Id="rId7" Type="http://schemas.openxmlformats.org/officeDocument/2006/relationships/hyperlink" Target="https://upload.wikimedia.org/wikipedia/commons/thumb/3/38/Previous_logo_of_European_Council.svg/220px-Previous_logo_of_European_Council.svg.png" TargetMode="External"/><Relationship Id="rId2" Type="http://schemas.openxmlformats.org/officeDocument/2006/relationships/hyperlink" Target="https://de.wikipedia.org/wiki/Europaflagge#/media/Datei:Flag_of_Europe.svg" TargetMode="External"/><Relationship Id="rId1" Type="http://schemas.openxmlformats.org/officeDocument/2006/relationships/slideLayout" Target="../slideLayouts/slideLayout7.xml"/><Relationship Id="rId6" Type="http://schemas.openxmlformats.org/officeDocument/2006/relationships/hyperlink" Target="https://www3.kaiserslautern.de/wb/media/Logo_Screenshot20141209.jpg" TargetMode="External"/><Relationship Id="rId5" Type="http://schemas.openxmlformats.org/officeDocument/2006/relationships/hyperlink" Target="http://www.bpb.de/cache/images/5/42985-3x2-article620.jpg?6966E" TargetMode="External"/><Relationship Id="rId4" Type="http://schemas.openxmlformats.org/officeDocument/2006/relationships/hyperlink" Target="https://europa.eu/european-union/about-eu/countries_de#tab-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uropahymne">
            <a:hlinkClick r:id="" action="ppaction://media"/>
            <a:extLst>
              <a:ext uri="{FF2B5EF4-FFF2-40B4-BE49-F238E27FC236}">
                <a16:creationId xmlns:a16="http://schemas.microsoft.com/office/drawing/2014/main" id="{A1E5971A-2236-401F-BCE0-A97BDA5665F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264775" y="538265"/>
            <a:ext cx="406400" cy="406400"/>
          </a:xfrm>
          <a:prstGeom prst="rect">
            <a:avLst/>
          </a:prstGeom>
        </p:spPr>
      </p:pic>
      <p:pic>
        <p:nvPicPr>
          <p:cNvPr id="5" name="Grafik 4">
            <a:extLst>
              <a:ext uri="{FF2B5EF4-FFF2-40B4-BE49-F238E27FC236}">
                <a16:creationId xmlns:a16="http://schemas.microsoft.com/office/drawing/2014/main" id="{5EFE12CC-9951-4611-9AD5-0C73728BB7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508" y="-799865"/>
            <a:ext cx="12056984" cy="8037989"/>
          </a:xfrm>
          <a:prstGeom prst="rect">
            <a:avLst/>
          </a:prstGeom>
        </p:spPr>
      </p:pic>
      <p:sp>
        <p:nvSpPr>
          <p:cNvPr id="2" name="Textfeld 1">
            <a:extLst>
              <a:ext uri="{FF2B5EF4-FFF2-40B4-BE49-F238E27FC236}">
                <a16:creationId xmlns:a16="http://schemas.microsoft.com/office/drawing/2014/main" id="{4AA264CB-FD29-49AB-8938-6E19DFC30A80}"/>
              </a:ext>
            </a:extLst>
          </p:cNvPr>
          <p:cNvSpPr txBox="1"/>
          <p:nvPr/>
        </p:nvSpPr>
        <p:spPr>
          <a:xfrm>
            <a:off x="2966204" y="3014136"/>
            <a:ext cx="6124575" cy="584775"/>
          </a:xfrm>
          <a:prstGeom prst="rect">
            <a:avLst/>
          </a:prstGeom>
          <a:noFill/>
        </p:spPr>
        <p:txBody>
          <a:bodyPr wrap="square" rtlCol="0">
            <a:spAutoFit/>
          </a:bodyPr>
          <a:lstStyle/>
          <a:p>
            <a:pPr algn="ctr"/>
            <a:r>
              <a:rPr lang="de-DE" sz="3200" b="1" dirty="0">
                <a:solidFill>
                  <a:schemeClr val="bg1"/>
                </a:solidFill>
              </a:rPr>
              <a:t>Die Europäische Union</a:t>
            </a:r>
          </a:p>
        </p:txBody>
      </p:sp>
      <p:sp>
        <p:nvSpPr>
          <p:cNvPr id="6" name="Textfeld 5">
            <a:extLst>
              <a:ext uri="{FF2B5EF4-FFF2-40B4-BE49-F238E27FC236}">
                <a16:creationId xmlns:a16="http://schemas.microsoft.com/office/drawing/2014/main" id="{46AD29C5-CE87-4544-B184-FA27C24E7344}"/>
              </a:ext>
            </a:extLst>
          </p:cNvPr>
          <p:cNvSpPr txBox="1"/>
          <p:nvPr/>
        </p:nvSpPr>
        <p:spPr>
          <a:xfrm rot="2798853">
            <a:off x="7276100" y="1166975"/>
            <a:ext cx="3166639" cy="523220"/>
          </a:xfrm>
          <a:prstGeom prst="rect">
            <a:avLst/>
          </a:prstGeom>
          <a:noFill/>
        </p:spPr>
        <p:txBody>
          <a:bodyPr wrap="square" rtlCol="0">
            <a:spAutoFit/>
          </a:bodyPr>
          <a:lstStyle/>
          <a:p>
            <a:r>
              <a:rPr lang="en-US" sz="2800" dirty="0">
                <a:solidFill>
                  <a:schemeClr val="bg1"/>
                </a:solidFill>
                <a:hlinkClick r:id="rId7" action="ppaction://hlinksldjump">
                  <a:extLst>
                    <a:ext uri="{A12FA001-AC4F-418D-AE19-62706E023703}">
                      <ahyp:hlinkClr xmlns:ahyp="http://schemas.microsoft.com/office/drawing/2018/hyperlinkcolor" val="tx"/>
                    </a:ext>
                  </a:extLst>
                </a:hlinkClick>
              </a:rPr>
              <a:t>Die </a:t>
            </a:r>
            <a:r>
              <a:rPr lang="en-US" sz="2800" dirty="0" err="1">
                <a:solidFill>
                  <a:schemeClr val="bg1"/>
                </a:solidFill>
                <a:hlinkClick r:id="rId7" action="ppaction://hlinksldjump">
                  <a:extLst>
                    <a:ext uri="{A12FA001-AC4F-418D-AE19-62706E023703}">
                      <ahyp:hlinkClr xmlns:ahyp="http://schemas.microsoft.com/office/drawing/2018/hyperlinkcolor" val="tx"/>
                    </a:ext>
                  </a:extLst>
                </a:hlinkClick>
              </a:rPr>
              <a:t>Mitgliedsstaaten</a:t>
            </a:r>
            <a:endParaRPr lang="en-US" sz="2800" dirty="0">
              <a:solidFill>
                <a:schemeClr val="bg1"/>
              </a:solidFill>
            </a:endParaRPr>
          </a:p>
        </p:txBody>
      </p:sp>
      <p:sp>
        <p:nvSpPr>
          <p:cNvPr id="7" name="Textfeld 6">
            <a:extLst>
              <a:ext uri="{FF2B5EF4-FFF2-40B4-BE49-F238E27FC236}">
                <a16:creationId xmlns:a16="http://schemas.microsoft.com/office/drawing/2014/main" id="{77885E37-0A55-448D-AE1B-174722720D9E}"/>
              </a:ext>
            </a:extLst>
          </p:cNvPr>
          <p:cNvSpPr txBox="1"/>
          <p:nvPr/>
        </p:nvSpPr>
        <p:spPr>
          <a:xfrm rot="2241622">
            <a:off x="1325740" y="5356228"/>
            <a:ext cx="4654870" cy="523220"/>
          </a:xfrm>
          <a:prstGeom prst="rect">
            <a:avLst/>
          </a:prstGeom>
          <a:noFill/>
        </p:spPr>
        <p:txBody>
          <a:bodyPr wrap="square" rtlCol="0">
            <a:spAutoFit/>
          </a:bodyPr>
          <a:lstStyle/>
          <a:p>
            <a:pPr algn="ctr"/>
            <a:r>
              <a:rPr lang="en-US" sz="2800" dirty="0">
                <a:solidFill>
                  <a:schemeClr val="bg1"/>
                </a:solidFill>
                <a:hlinkClick r:id="rId8" action="ppaction://hlinksldjump">
                  <a:extLst>
                    <a:ext uri="{A12FA001-AC4F-418D-AE19-62706E023703}">
                      <ahyp:hlinkClr xmlns:ahyp="http://schemas.microsoft.com/office/drawing/2018/hyperlinkcolor" val="tx"/>
                    </a:ext>
                  </a:extLst>
                </a:hlinkClick>
              </a:rPr>
              <a:t>Die </a:t>
            </a:r>
            <a:r>
              <a:rPr lang="en-US" sz="2800" dirty="0" err="1">
                <a:solidFill>
                  <a:schemeClr val="bg1"/>
                </a:solidFill>
                <a:hlinkClick r:id="rId8" action="ppaction://hlinksldjump">
                  <a:extLst>
                    <a:ext uri="{A12FA001-AC4F-418D-AE19-62706E023703}">
                      <ahyp:hlinkClr xmlns:ahyp="http://schemas.microsoft.com/office/drawing/2018/hyperlinkcolor" val="tx"/>
                    </a:ext>
                  </a:extLst>
                </a:hlinkClick>
              </a:rPr>
              <a:t>Institutionen</a:t>
            </a:r>
            <a:endParaRPr lang="en-US" sz="2800" dirty="0">
              <a:solidFill>
                <a:schemeClr val="bg1"/>
              </a:solidFill>
            </a:endParaRPr>
          </a:p>
        </p:txBody>
      </p:sp>
      <p:sp>
        <p:nvSpPr>
          <p:cNvPr id="8" name="Textfeld 7">
            <a:extLst>
              <a:ext uri="{FF2B5EF4-FFF2-40B4-BE49-F238E27FC236}">
                <a16:creationId xmlns:a16="http://schemas.microsoft.com/office/drawing/2014/main" id="{4BD604D4-B6EB-442D-B56E-B1BB0FDAC95A}"/>
              </a:ext>
            </a:extLst>
          </p:cNvPr>
          <p:cNvSpPr txBox="1"/>
          <p:nvPr/>
        </p:nvSpPr>
        <p:spPr>
          <a:xfrm rot="19179723">
            <a:off x="6889289" y="4548393"/>
            <a:ext cx="4932707" cy="523220"/>
          </a:xfrm>
          <a:prstGeom prst="rect">
            <a:avLst/>
          </a:prstGeom>
          <a:noFill/>
        </p:spPr>
        <p:txBody>
          <a:bodyPr wrap="square" rtlCol="0">
            <a:spAutoFit/>
          </a:bodyPr>
          <a:lstStyle/>
          <a:p>
            <a:r>
              <a:rPr lang="en-US" sz="2800" dirty="0">
                <a:solidFill>
                  <a:schemeClr val="bg1"/>
                </a:solidFill>
              </a:rPr>
              <a:t>  </a:t>
            </a:r>
            <a:r>
              <a:rPr lang="en-US" sz="2800" dirty="0">
                <a:solidFill>
                  <a:schemeClr val="bg1"/>
                </a:solidFill>
                <a:hlinkClick r:id="rId9" action="ppaction://hlinksldjump">
                  <a:extLst>
                    <a:ext uri="{A12FA001-AC4F-418D-AE19-62706E023703}">
                      <ahyp:hlinkClr xmlns:ahyp="http://schemas.microsoft.com/office/drawing/2018/hyperlinkcolor" val="tx"/>
                    </a:ext>
                  </a:extLst>
                </a:hlinkClick>
              </a:rPr>
              <a:t>Wie </a:t>
            </a:r>
            <a:r>
              <a:rPr lang="en-US" sz="2800" dirty="0" err="1">
                <a:solidFill>
                  <a:schemeClr val="bg1"/>
                </a:solidFill>
                <a:hlinkClick r:id="rId9" action="ppaction://hlinksldjump">
                  <a:extLst>
                    <a:ext uri="{A12FA001-AC4F-418D-AE19-62706E023703}">
                      <ahyp:hlinkClr xmlns:ahyp="http://schemas.microsoft.com/office/drawing/2018/hyperlinkcolor" val="tx"/>
                    </a:ext>
                  </a:extLst>
                </a:hlinkClick>
              </a:rPr>
              <a:t>wird</a:t>
            </a:r>
            <a:r>
              <a:rPr lang="en-US" sz="2800" dirty="0">
                <a:solidFill>
                  <a:schemeClr val="bg1"/>
                </a:solidFill>
                <a:hlinkClick r:id="rId9" action="ppaction://hlinksldjump">
                  <a:extLst>
                    <a:ext uri="{A12FA001-AC4F-418D-AE19-62706E023703}">
                      <ahyp:hlinkClr xmlns:ahyp="http://schemas.microsoft.com/office/drawing/2018/hyperlinkcolor" val="tx"/>
                    </a:ext>
                  </a:extLst>
                </a:hlinkClick>
              </a:rPr>
              <a:t> </a:t>
            </a:r>
            <a:r>
              <a:rPr lang="en-US" sz="2800" dirty="0" err="1">
                <a:solidFill>
                  <a:schemeClr val="bg1"/>
                </a:solidFill>
                <a:hlinkClick r:id="rId9" action="ppaction://hlinksldjump">
                  <a:extLst>
                    <a:ext uri="{A12FA001-AC4F-418D-AE19-62706E023703}">
                      <ahyp:hlinkClr xmlns:ahyp="http://schemas.microsoft.com/office/drawing/2018/hyperlinkcolor" val="tx"/>
                    </a:ext>
                  </a:extLst>
                </a:hlinkClick>
              </a:rPr>
              <a:t>gew</a:t>
            </a:r>
            <a:r>
              <a:rPr lang="de-DE" sz="2800" dirty="0">
                <a:solidFill>
                  <a:schemeClr val="bg1"/>
                </a:solidFill>
                <a:hlinkClick r:id="rId9" action="ppaction://hlinksldjump">
                  <a:extLst>
                    <a:ext uri="{A12FA001-AC4F-418D-AE19-62706E023703}">
                      <ahyp:hlinkClr xmlns:ahyp="http://schemas.microsoft.com/office/drawing/2018/hyperlinkcolor" val="tx"/>
                    </a:ext>
                  </a:extLst>
                </a:hlinkClick>
              </a:rPr>
              <a:t>ä</a:t>
            </a:r>
            <a:r>
              <a:rPr lang="en-US" sz="2800" dirty="0" err="1">
                <a:solidFill>
                  <a:schemeClr val="bg1"/>
                </a:solidFill>
                <a:hlinkClick r:id="rId9" action="ppaction://hlinksldjump">
                  <a:extLst>
                    <a:ext uri="{A12FA001-AC4F-418D-AE19-62706E023703}">
                      <ahyp:hlinkClr xmlns:ahyp="http://schemas.microsoft.com/office/drawing/2018/hyperlinkcolor" val="tx"/>
                    </a:ext>
                  </a:extLst>
                </a:hlinkClick>
              </a:rPr>
              <a:t>hlt</a:t>
            </a:r>
            <a:r>
              <a:rPr lang="en-US" sz="2800" dirty="0">
                <a:solidFill>
                  <a:schemeClr val="bg1"/>
                </a:solidFill>
                <a:hlinkClick r:id="rId9" action="ppaction://hlinksldjump">
                  <a:extLst>
                    <a:ext uri="{A12FA001-AC4F-418D-AE19-62706E023703}">
                      <ahyp:hlinkClr xmlns:ahyp="http://schemas.microsoft.com/office/drawing/2018/hyperlinkcolor" val="tx"/>
                    </a:ext>
                  </a:extLst>
                </a:hlinkClick>
              </a:rPr>
              <a:t>?</a:t>
            </a:r>
            <a:endParaRPr lang="de-DE" sz="2800" dirty="0">
              <a:solidFill>
                <a:schemeClr val="bg1"/>
              </a:solidFill>
            </a:endParaRPr>
          </a:p>
        </p:txBody>
      </p:sp>
      <p:sp>
        <p:nvSpPr>
          <p:cNvPr id="9" name="Textfeld 8">
            <a:extLst>
              <a:ext uri="{FF2B5EF4-FFF2-40B4-BE49-F238E27FC236}">
                <a16:creationId xmlns:a16="http://schemas.microsoft.com/office/drawing/2014/main" id="{F8466E21-297E-4C28-890A-3DFDE210745F}"/>
              </a:ext>
            </a:extLst>
          </p:cNvPr>
          <p:cNvSpPr txBox="1"/>
          <p:nvPr/>
        </p:nvSpPr>
        <p:spPr>
          <a:xfrm rot="19072881">
            <a:off x="612212" y="1079113"/>
            <a:ext cx="5283531" cy="523220"/>
          </a:xfrm>
          <a:prstGeom prst="rect">
            <a:avLst/>
          </a:prstGeom>
          <a:noFill/>
        </p:spPr>
        <p:txBody>
          <a:bodyPr wrap="square" rtlCol="0">
            <a:spAutoFit/>
          </a:bodyPr>
          <a:lstStyle/>
          <a:p>
            <a:pPr algn="ctr"/>
            <a:r>
              <a:rPr lang="en-US" sz="2800" dirty="0">
                <a:solidFill>
                  <a:schemeClr val="bg1"/>
                </a:solidFill>
                <a:hlinkClick r:id="rId10" action="ppaction://hlinksldjump">
                  <a:extLst>
                    <a:ext uri="{A12FA001-AC4F-418D-AE19-62706E023703}">
                      <ahyp:hlinkClr xmlns:ahyp="http://schemas.microsoft.com/office/drawing/2018/hyperlinkcolor" val="tx"/>
                    </a:ext>
                  </a:extLst>
                </a:hlinkClick>
              </a:rPr>
              <a:t>Die </a:t>
            </a:r>
            <a:r>
              <a:rPr lang="en-US" sz="2800" dirty="0" err="1">
                <a:solidFill>
                  <a:schemeClr val="bg1"/>
                </a:solidFill>
                <a:hlinkClick r:id="rId10" action="ppaction://hlinksldjump">
                  <a:extLst>
                    <a:ext uri="{A12FA001-AC4F-418D-AE19-62706E023703}">
                      <ahyp:hlinkClr xmlns:ahyp="http://schemas.microsoft.com/office/drawing/2018/hyperlinkcolor" val="tx"/>
                    </a:ext>
                  </a:extLst>
                </a:hlinkClick>
              </a:rPr>
              <a:t>Aufgaben</a:t>
            </a:r>
            <a:r>
              <a:rPr lang="en-US" sz="2800" dirty="0">
                <a:solidFill>
                  <a:schemeClr val="bg1"/>
                </a:solidFill>
                <a:hlinkClick r:id="rId10" action="ppaction://hlinksldjump">
                  <a:extLst>
                    <a:ext uri="{A12FA001-AC4F-418D-AE19-62706E023703}">
                      <ahyp:hlinkClr xmlns:ahyp="http://schemas.microsoft.com/office/drawing/2018/hyperlinkcolor" val="tx"/>
                    </a:ext>
                  </a:extLst>
                </a:hlinkClick>
              </a:rPr>
              <a:t> der EU</a:t>
            </a:r>
            <a:endParaRPr lang="de-DE" sz="2800" dirty="0">
              <a:solidFill>
                <a:schemeClr val="bg1"/>
              </a:solidFill>
            </a:endParaRPr>
          </a:p>
        </p:txBody>
      </p:sp>
      <p:sp>
        <p:nvSpPr>
          <p:cNvPr id="11" name="Textfeld 10">
            <a:extLst>
              <a:ext uri="{FF2B5EF4-FFF2-40B4-BE49-F238E27FC236}">
                <a16:creationId xmlns:a16="http://schemas.microsoft.com/office/drawing/2014/main" id="{3B286A74-9AB1-415C-A7C8-1CE5CA725B52}"/>
              </a:ext>
            </a:extLst>
          </p:cNvPr>
          <p:cNvSpPr txBox="1"/>
          <p:nvPr/>
        </p:nvSpPr>
        <p:spPr>
          <a:xfrm>
            <a:off x="9090779" y="6098325"/>
            <a:ext cx="2385179" cy="369332"/>
          </a:xfrm>
          <a:prstGeom prst="rect">
            <a:avLst/>
          </a:prstGeom>
          <a:noFill/>
        </p:spPr>
        <p:txBody>
          <a:bodyPr wrap="square" rtlCol="0">
            <a:spAutoFit/>
          </a:bodyPr>
          <a:lstStyle/>
          <a:p>
            <a:r>
              <a:rPr lang="en-US" dirty="0" err="1">
                <a:hlinkClick r:id="rId11" action="ppaction://hlinksldjump">
                  <a:extLst>
                    <a:ext uri="{A12FA001-AC4F-418D-AE19-62706E023703}">
                      <ahyp:hlinkClr xmlns:ahyp="http://schemas.microsoft.com/office/drawing/2018/hyperlinkcolor" val="tx"/>
                    </a:ext>
                  </a:extLst>
                </a:hlinkClick>
              </a:rPr>
              <a:t>Quellen</a:t>
            </a:r>
            <a:endParaRPr lang="de-DE" dirty="0"/>
          </a:p>
        </p:txBody>
      </p:sp>
      <p:sp>
        <p:nvSpPr>
          <p:cNvPr id="12" name="Textfeld 11">
            <a:extLst>
              <a:ext uri="{FF2B5EF4-FFF2-40B4-BE49-F238E27FC236}">
                <a16:creationId xmlns:a16="http://schemas.microsoft.com/office/drawing/2014/main" id="{90869FEF-63D6-4553-969A-543BB34EB531}"/>
              </a:ext>
            </a:extLst>
          </p:cNvPr>
          <p:cNvSpPr txBox="1"/>
          <p:nvPr/>
        </p:nvSpPr>
        <p:spPr>
          <a:xfrm>
            <a:off x="8801323" y="390343"/>
            <a:ext cx="3739701" cy="369332"/>
          </a:xfrm>
          <a:prstGeom prst="rect">
            <a:avLst/>
          </a:prstGeom>
          <a:noFill/>
        </p:spPr>
        <p:txBody>
          <a:bodyPr wrap="square" rtlCol="0">
            <a:spAutoFit/>
          </a:bodyPr>
          <a:lstStyle/>
          <a:p>
            <a:r>
              <a:rPr lang="de-DE" dirty="0"/>
              <a:t>Von Anton Hopperdietzel</a:t>
            </a:r>
          </a:p>
        </p:txBody>
      </p:sp>
      <p:sp>
        <p:nvSpPr>
          <p:cNvPr id="17" name="Textfeld 16">
            <a:extLst>
              <a:ext uri="{FF2B5EF4-FFF2-40B4-BE49-F238E27FC236}">
                <a16:creationId xmlns:a16="http://schemas.microsoft.com/office/drawing/2014/main" id="{E13C9EDD-0AAA-4E8E-9581-7EFEAA7E8185}"/>
              </a:ext>
            </a:extLst>
          </p:cNvPr>
          <p:cNvSpPr txBox="1"/>
          <p:nvPr/>
        </p:nvSpPr>
        <p:spPr>
          <a:xfrm>
            <a:off x="67508" y="1659917"/>
            <a:ext cx="11538446" cy="707886"/>
          </a:xfrm>
          <a:prstGeom prst="rect">
            <a:avLst/>
          </a:prstGeom>
          <a:noFill/>
        </p:spPr>
        <p:txBody>
          <a:bodyPr wrap="square" rtlCol="0">
            <a:spAutoFit/>
          </a:bodyPr>
          <a:lstStyle/>
          <a:p>
            <a:pPr algn="ctr"/>
            <a:r>
              <a:rPr lang="de-DE" sz="4000" b="1" u="sng" dirty="0">
                <a:solidFill>
                  <a:srgbClr val="FF0000"/>
                </a:solidFill>
                <a:effectLst>
                  <a:outerShdw blurRad="38100" dist="38100" dir="2700000" algn="tl">
                    <a:srgbClr val="000000">
                      <a:alpha val="43137"/>
                    </a:srgbClr>
                  </a:outerShdw>
                </a:effectLst>
              </a:rPr>
              <a:t>Ton an!</a:t>
            </a:r>
          </a:p>
        </p:txBody>
      </p:sp>
    </p:spTree>
    <p:extLst>
      <p:ext uri="{BB962C8B-B14F-4D97-AF65-F5344CB8AC3E}">
        <p14:creationId xmlns:p14="http://schemas.microsoft.com/office/powerpoint/2010/main" val="321493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par>
                          <p:cTn id="7" fill="hold">
                            <p:stCondLst>
                              <p:cond delay="0"/>
                            </p:stCondLst>
                            <p:childTnLst>
                              <p:par>
                                <p:cTn id="8" presetID="10" presetClass="exit" presetSubtype="0" fill="hold" grpId="0" nodeType="afterEffect">
                                  <p:stCondLst>
                                    <p:cond delay="300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1" repeatCount="indefinite" fill="hold" display="0">
                  <p:stCondLst>
                    <p:cond delay="indefinite"/>
                  </p:stCondLst>
                  <p:endCondLst>
                    <p:cond evt="onStopAudio" delay="0">
                      <p:tgtEl>
                        <p:sldTgt/>
                      </p:tgtEl>
                    </p:cond>
                  </p:endCondLst>
                </p:cTn>
                <p:tgtEl>
                  <p:spTgt spid="10"/>
                </p:tgtEl>
              </p:cMediaNode>
            </p:audio>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185069A-EF6D-4C9D-A8F1-E878E90D0989}"/>
              </a:ext>
            </a:extLst>
          </p:cNvPr>
          <p:cNvSpPr txBox="1"/>
          <p:nvPr/>
        </p:nvSpPr>
        <p:spPr>
          <a:xfrm>
            <a:off x="1800225" y="207407"/>
            <a:ext cx="8591550" cy="646331"/>
          </a:xfrm>
          <a:prstGeom prst="rect">
            <a:avLst/>
          </a:prstGeom>
          <a:noFill/>
        </p:spPr>
        <p:txBody>
          <a:bodyPr wrap="square" rtlCol="0">
            <a:spAutoFit/>
          </a:bodyPr>
          <a:lstStyle/>
          <a:p>
            <a:pPr algn="ctr"/>
            <a:r>
              <a:rPr lang="en-US" sz="3600" dirty="0">
                <a:solidFill>
                  <a:schemeClr val="accent1"/>
                </a:solidFill>
              </a:rPr>
              <a:t>Die </a:t>
            </a:r>
            <a:r>
              <a:rPr lang="en-US" sz="3600" dirty="0" err="1">
                <a:solidFill>
                  <a:schemeClr val="accent1"/>
                </a:solidFill>
              </a:rPr>
              <a:t>Mitgliedsstaaten</a:t>
            </a:r>
            <a:endParaRPr lang="de-DE" sz="3600" dirty="0">
              <a:solidFill>
                <a:schemeClr val="accent1"/>
              </a:solidFill>
            </a:endParaRPr>
          </a:p>
        </p:txBody>
      </p:sp>
      <p:graphicFrame>
        <p:nvGraphicFramePr>
          <p:cNvPr id="4" name="Tabelle 3">
            <a:extLst>
              <a:ext uri="{FF2B5EF4-FFF2-40B4-BE49-F238E27FC236}">
                <a16:creationId xmlns:a16="http://schemas.microsoft.com/office/drawing/2014/main" id="{CDC86B24-4783-46B6-86B1-A8CA2767E10E}"/>
              </a:ext>
            </a:extLst>
          </p:cNvPr>
          <p:cNvGraphicFramePr>
            <a:graphicFrameLocks noGrp="1"/>
          </p:cNvGraphicFramePr>
          <p:nvPr>
            <p:extLst>
              <p:ext uri="{D42A27DB-BD31-4B8C-83A1-F6EECF244321}">
                <p14:modId xmlns:p14="http://schemas.microsoft.com/office/powerpoint/2010/main" val="4114583211"/>
              </p:ext>
            </p:extLst>
          </p:nvPr>
        </p:nvGraphicFramePr>
        <p:xfrm>
          <a:off x="2890837" y="904845"/>
          <a:ext cx="6200912" cy="5826287"/>
        </p:xfrm>
        <a:graphic>
          <a:graphicData uri="http://schemas.openxmlformats.org/drawingml/2006/table">
            <a:tbl>
              <a:tblPr/>
              <a:tblGrid>
                <a:gridCol w="3100456">
                  <a:extLst>
                    <a:ext uri="{9D8B030D-6E8A-4147-A177-3AD203B41FA5}">
                      <a16:colId xmlns:a16="http://schemas.microsoft.com/office/drawing/2014/main" val="2774580671"/>
                    </a:ext>
                  </a:extLst>
                </a:gridCol>
                <a:gridCol w="3100456">
                  <a:extLst>
                    <a:ext uri="{9D8B030D-6E8A-4147-A177-3AD203B41FA5}">
                      <a16:colId xmlns:a16="http://schemas.microsoft.com/office/drawing/2014/main" val="3216354366"/>
                    </a:ext>
                  </a:extLst>
                </a:gridCol>
              </a:tblGrid>
              <a:tr h="180305">
                <a:tc>
                  <a:txBody>
                    <a:bodyPr/>
                    <a:lstStyle/>
                    <a:p>
                      <a:pPr marL="0" algn="l" defTabSz="914400" rtl="0" eaLnBrk="1" latinLnBrk="0" hangingPunct="1"/>
                      <a:r>
                        <a:rPr lang="en-US" sz="1050" b="1" kern="1200" dirty="0" err="1">
                          <a:solidFill>
                            <a:schemeClr val="tx1"/>
                          </a:solidFill>
                          <a:effectLst/>
                          <a:latin typeface="+mn-lt"/>
                          <a:ea typeface="+mn-ea"/>
                          <a:cs typeface="+mn-cs"/>
                        </a:rPr>
                        <a:t>Beitrittsjahr</a:t>
                      </a:r>
                      <a:endParaRPr lang="de-DE" sz="1050" b="1"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pPr marL="0" algn="l" defTabSz="914400" rtl="0" eaLnBrk="1" latinLnBrk="0" hangingPunct="1"/>
                      <a:r>
                        <a:rPr lang="en-US" sz="1050" b="1" kern="1200" dirty="0" err="1">
                          <a:solidFill>
                            <a:schemeClr val="tx1"/>
                          </a:solidFill>
                          <a:effectLst/>
                          <a:latin typeface="+mn-lt"/>
                          <a:ea typeface="+mn-ea"/>
                          <a:cs typeface="+mn-cs"/>
                        </a:rPr>
                        <a:t>Staat</a:t>
                      </a:r>
                      <a:endParaRPr lang="de-DE" sz="1050" b="1"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337965106"/>
                  </a:ext>
                </a:extLst>
              </a:tr>
              <a:tr h="195678">
                <a:tc>
                  <a:txBody>
                    <a:bodyPr/>
                    <a:lstStyle/>
                    <a:p>
                      <a:r>
                        <a:rPr lang="de-DE" sz="800" kern="1200" dirty="0">
                          <a:solidFill>
                            <a:schemeClr val="tx1"/>
                          </a:solidFill>
                          <a:effectLst/>
                          <a:latin typeface="+mn-lt"/>
                          <a:ea typeface="+mn-ea"/>
                          <a:cs typeface="+mn-cs"/>
                        </a:rPr>
                        <a:t>1.1.1958</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
                            <a:extLst>
                              <a:ext uri="{A12FA001-AC4F-418D-AE19-62706E023703}">
                                <ahyp:hlinkClr xmlns:ahyp="http://schemas.microsoft.com/office/drawing/2018/hyperlinkcolor" val="tx"/>
                              </a:ext>
                            </a:extLst>
                          </a:hlinkClick>
                        </a:rPr>
                        <a:t>Belgien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2397340842"/>
                  </a:ext>
                </a:extLst>
              </a:tr>
              <a:tr h="195678">
                <a:tc>
                  <a:txBody>
                    <a:bodyPr/>
                    <a:lstStyle/>
                    <a:p>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Deutschland</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712215604"/>
                  </a:ext>
                </a:extLst>
              </a:tr>
              <a:tr h="195678">
                <a:tc>
                  <a:txBody>
                    <a:bodyPr/>
                    <a:lstStyle/>
                    <a:p>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Frankreich</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619783780"/>
                  </a:ext>
                </a:extLst>
              </a:tr>
              <a:tr h="195678">
                <a:tc>
                  <a:txBody>
                    <a:bodyPr/>
                    <a:lstStyle/>
                    <a:p>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5">
                            <a:extLst>
                              <a:ext uri="{A12FA001-AC4F-418D-AE19-62706E023703}">
                                <ahyp:hlinkClr xmlns:ahyp="http://schemas.microsoft.com/office/drawing/2018/hyperlinkcolor" val="tx"/>
                              </a:ext>
                            </a:extLst>
                          </a:hlinkClick>
                        </a:rPr>
                        <a:t>Italien</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610069608"/>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6">
                            <a:extLst>
                              <a:ext uri="{A12FA001-AC4F-418D-AE19-62706E023703}">
                                <ahyp:hlinkClr xmlns:ahyp="http://schemas.microsoft.com/office/drawing/2018/hyperlinkcolor" val="tx"/>
                              </a:ext>
                            </a:extLst>
                          </a:hlinkClick>
                        </a:rPr>
                        <a:t>Luxemburg</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51880293"/>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Niederlande</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2574991189"/>
                  </a:ext>
                </a:extLst>
              </a:tr>
              <a:tr h="195678">
                <a:tc>
                  <a:txBody>
                    <a:bodyPr/>
                    <a:lstStyle/>
                    <a:p>
                      <a:r>
                        <a:rPr lang="de-DE" sz="800" kern="1200">
                          <a:solidFill>
                            <a:schemeClr val="tx1"/>
                          </a:solidFill>
                          <a:effectLst/>
                          <a:latin typeface="+mn-lt"/>
                          <a:ea typeface="+mn-ea"/>
                          <a:cs typeface="+mn-cs"/>
                        </a:rPr>
                        <a:t>1.1.1973</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8">
                            <a:extLst>
                              <a:ext uri="{A12FA001-AC4F-418D-AE19-62706E023703}">
                                <ahyp:hlinkClr xmlns:ahyp="http://schemas.microsoft.com/office/drawing/2018/hyperlinkcolor" val="tx"/>
                              </a:ext>
                            </a:extLst>
                          </a:hlinkClick>
                        </a:rPr>
                        <a:t>Dänemark</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198719138"/>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9">
                            <a:extLst>
                              <a:ext uri="{A12FA001-AC4F-418D-AE19-62706E023703}">
                                <ahyp:hlinkClr xmlns:ahyp="http://schemas.microsoft.com/office/drawing/2018/hyperlinkcolor" val="tx"/>
                              </a:ext>
                            </a:extLst>
                          </a:hlinkClick>
                        </a:rPr>
                        <a:t>Irland</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735491542"/>
                  </a:ext>
                </a:extLst>
              </a:tr>
              <a:tr h="354573">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rPr>
                        <a:t>Vereinigtes Königreich (am 31. Januar 2020 ausgetreten)</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4234917693"/>
                  </a:ext>
                </a:extLst>
              </a:tr>
              <a:tr h="195678">
                <a:tc>
                  <a:txBody>
                    <a:bodyPr/>
                    <a:lstStyle/>
                    <a:p>
                      <a:r>
                        <a:rPr lang="de-DE" sz="800" kern="1200">
                          <a:solidFill>
                            <a:schemeClr val="tx1"/>
                          </a:solidFill>
                          <a:effectLst/>
                          <a:latin typeface="+mn-lt"/>
                          <a:ea typeface="+mn-ea"/>
                          <a:cs typeface="+mn-cs"/>
                        </a:rPr>
                        <a:t>1.1.1981</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0">
                            <a:extLst>
                              <a:ext uri="{A12FA001-AC4F-418D-AE19-62706E023703}">
                                <ahyp:hlinkClr xmlns:ahyp="http://schemas.microsoft.com/office/drawing/2018/hyperlinkcolor" val="tx"/>
                              </a:ext>
                            </a:extLst>
                          </a:hlinkClick>
                        </a:rPr>
                        <a:t>Griechenland</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006787143"/>
                  </a:ext>
                </a:extLst>
              </a:tr>
              <a:tr h="195678">
                <a:tc>
                  <a:txBody>
                    <a:bodyPr/>
                    <a:lstStyle/>
                    <a:p>
                      <a:r>
                        <a:rPr lang="de-DE" sz="800" kern="1200">
                          <a:solidFill>
                            <a:schemeClr val="tx1"/>
                          </a:solidFill>
                          <a:effectLst/>
                          <a:latin typeface="+mn-lt"/>
                          <a:ea typeface="+mn-ea"/>
                          <a:cs typeface="+mn-cs"/>
                        </a:rPr>
                        <a:t>1.1.1986</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1">
                            <a:extLst>
                              <a:ext uri="{A12FA001-AC4F-418D-AE19-62706E023703}">
                                <ahyp:hlinkClr xmlns:ahyp="http://schemas.microsoft.com/office/drawing/2018/hyperlinkcolor" val="tx"/>
                              </a:ext>
                            </a:extLst>
                          </a:hlinkClick>
                        </a:rPr>
                        <a:t>Portugal</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249704190"/>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2">
                            <a:extLst>
                              <a:ext uri="{A12FA001-AC4F-418D-AE19-62706E023703}">
                                <ahyp:hlinkClr xmlns:ahyp="http://schemas.microsoft.com/office/drawing/2018/hyperlinkcolor" val="tx"/>
                              </a:ext>
                            </a:extLst>
                          </a:hlinkClick>
                        </a:rPr>
                        <a:t>Spanien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4210806439"/>
                  </a:ext>
                </a:extLst>
              </a:tr>
              <a:tr h="195678">
                <a:tc>
                  <a:txBody>
                    <a:bodyPr/>
                    <a:lstStyle/>
                    <a:p>
                      <a:r>
                        <a:rPr lang="de-DE" sz="800" kern="1200">
                          <a:solidFill>
                            <a:schemeClr val="tx1"/>
                          </a:solidFill>
                          <a:effectLst/>
                          <a:latin typeface="+mn-lt"/>
                          <a:ea typeface="+mn-ea"/>
                          <a:cs typeface="+mn-cs"/>
                        </a:rPr>
                        <a:t>1.1.1995</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13">
                            <a:extLst>
                              <a:ext uri="{A12FA001-AC4F-418D-AE19-62706E023703}">
                                <ahyp:hlinkClr xmlns:ahyp="http://schemas.microsoft.com/office/drawing/2018/hyperlinkcolor" val="tx"/>
                              </a:ext>
                            </a:extLst>
                          </a:hlinkClick>
                        </a:rPr>
                        <a:t>Finnland</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789766449"/>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14">
                            <a:extLst>
                              <a:ext uri="{A12FA001-AC4F-418D-AE19-62706E023703}">
                                <ahyp:hlinkClr xmlns:ahyp="http://schemas.microsoft.com/office/drawing/2018/hyperlinkcolor" val="tx"/>
                              </a:ext>
                            </a:extLst>
                          </a:hlinkClick>
                        </a:rPr>
                        <a:t>Österreich</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2962142602"/>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5">
                            <a:extLst>
                              <a:ext uri="{A12FA001-AC4F-418D-AE19-62706E023703}">
                                <ahyp:hlinkClr xmlns:ahyp="http://schemas.microsoft.com/office/drawing/2018/hyperlinkcolor" val="tx"/>
                              </a:ext>
                            </a:extLst>
                          </a:hlinkClick>
                        </a:rPr>
                        <a:t>Schweden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721218542"/>
                  </a:ext>
                </a:extLst>
              </a:tr>
              <a:tr h="195678">
                <a:tc>
                  <a:txBody>
                    <a:bodyPr/>
                    <a:lstStyle/>
                    <a:p>
                      <a:r>
                        <a:rPr lang="de-DE" sz="800" kern="1200">
                          <a:solidFill>
                            <a:schemeClr val="tx1"/>
                          </a:solidFill>
                          <a:effectLst/>
                          <a:latin typeface="+mn-lt"/>
                          <a:ea typeface="+mn-ea"/>
                          <a:cs typeface="+mn-cs"/>
                        </a:rPr>
                        <a:t>1.5.2004</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6">
                            <a:extLst>
                              <a:ext uri="{A12FA001-AC4F-418D-AE19-62706E023703}">
                                <ahyp:hlinkClr xmlns:ahyp="http://schemas.microsoft.com/office/drawing/2018/hyperlinkcolor" val="tx"/>
                              </a:ext>
                            </a:extLst>
                          </a:hlinkClick>
                        </a:rPr>
                        <a:t>Estland</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74101301"/>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7">
                            <a:extLst>
                              <a:ext uri="{A12FA001-AC4F-418D-AE19-62706E023703}">
                                <ahyp:hlinkClr xmlns:ahyp="http://schemas.microsoft.com/office/drawing/2018/hyperlinkcolor" val="tx"/>
                              </a:ext>
                            </a:extLst>
                          </a:hlinkClick>
                        </a:rPr>
                        <a:t>Lettland</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2257578667"/>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18">
                            <a:extLst>
                              <a:ext uri="{A12FA001-AC4F-418D-AE19-62706E023703}">
                                <ahyp:hlinkClr xmlns:ahyp="http://schemas.microsoft.com/office/drawing/2018/hyperlinkcolor" val="tx"/>
                              </a:ext>
                            </a:extLst>
                          </a:hlinkClick>
                        </a:rPr>
                        <a:t>Litauen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487704591"/>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19">
                            <a:extLst>
                              <a:ext uri="{A12FA001-AC4F-418D-AE19-62706E023703}">
                                <ahyp:hlinkClr xmlns:ahyp="http://schemas.microsoft.com/office/drawing/2018/hyperlinkcolor" val="tx"/>
                              </a:ext>
                            </a:extLst>
                          </a:hlinkClick>
                        </a:rPr>
                        <a:t>Malta</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088211318"/>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0">
                            <a:extLst>
                              <a:ext uri="{A12FA001-AC4F-418D-AE19-62706E023703}">
                                <ahyp:hlinkClr xmlns:ahyp="http://schemas.microsoft.com/office/drawing/2018/hyperlinkcolor" val="tx"/>
                              </a:ext>
                            </a:extLst>
                          </a:hlinkClick>
                        </a:rPr>
                        <a:t>Polen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4042541229"/>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1">
                            <a:extLst>
                              <a:ext uri="{A12FA001-AC4F-418D-AE19-62706E023703}">
                                <ahyp:hlinkClr xmlns:ahyp="http://schemas.microsoft.com/office/drawing/2018/hyperlinkcolor" val="tx"/>
                              </a:ext>
                            </a:extLst>
                          </a:hlinkClick>
                        </a:rPr>
                        <a:t>Slowakei</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406143840"/>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2">
                            <a:extLst>
                              <a:ext uri="{A12FA001-AC4F-418D-AE19-62706E023703}">
                                <ahyp:hlinkClr xmlns:ahyp="http://schemas.microsoft.com/office/drawing/2018/hyperlinkcolor" val="tx"/>
                              </a:ext>
                            </a:extLst>
                          </a:hlinkClick>
                        </a:rPr>
                        <a:t>Slowenien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344256936"/>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3">
                            <a:extLst>
                              <a:ext uri="{A12FA001-AC4F-418D-AE19-62706E023703}">
                                <ahyp:hlinkClr xmlns:ahyp="http://schemas.microsoft.com/office/drawing/2018/hyperlinkcolor" val="tx"/>
                              </a:ext>
                            </a:extLst>
                          </a:hlinkClick>
                        </a:rPr>
                        <a:t>Tschechien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975510318"/>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24">
                            <a:extLst>
                              <a:ext uri="{A12FA001-AC4F-418D-AE19-62706E023703}">
                                <ahyp:hlinkClr xmlns:ahyp="http://schemas.microsoft.com/office/drawing/2018/hyperlinkcolor" val="tx"/>
                              </a:ext>
                            </a:extLst>
                          </a:hlinkClick>
                        </a:rPr>
                        <a:t>Ungarn</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757796453"/>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25">
                            <a:extLst>
                              <a:ext uri="{A12FA001-AC4F-418D-AE19-62706E023703}">
                                <ahyp:hlinkClr xmlns:ahyp="http://schemas.microsoft.com/office/drawing/2018/hyperlinkcolor" val="tx"/>
                              </a:ext>
                            </a:extLst>
                          </a:hlinkClick>
                        </a:rPr>
                        <a:t>Zypern</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582005226"/>
                  </a:ext>
                </a:extLst>
              </a:tr>
              <a:tr h="195678">
                <a:tc>
                  <a:txBody>
                    <a:bodyPr/>
                    <a:lstStyle/>
                    <a:p>
                      <a:r>
                        <a:rPr lang="de-DE" sz="800" kern="1200">
                          <a:solidFill>
                            <a:schemeClr val="tx1"/>
                          </a:solidFill>
                          <a:effectLst/>
                          <a:latin typeface="+mn-lt"/>
                          <a:ea typeface="+mn-ea"/>
                          <a:cs typeface="+mn-cs"/>
                        </a:rPr>
                        <a:t>1.1.2007</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a:solidFill>
                            <a:schemeClr val="tx1"/>
                          </a:solidFill>
                          <a:effectLst/>
                          <a:latin typeface="+mn-lt"/>
                          <a:ea typeface="+mn-ea"/>
                          <a:cs typeface="+mn-cs"/>
                          <a:hlinkClick r:id="rId26">
                            <a:extLst>
                              <a:ext uri="{A12FA001-AC4F-418D-AE19-62706E023703}">
                                <ahyp:hlinkClr xmlns:ahyp="http://schemas.microsoft.com/office/drawing/2018/hyperlinkcolor" val="tx"/>
                              </a:ext>
                            </a:extLst>
                          </a:hlinkClick>
                        </a:rPr>
                        <a:t>Bulgarien</a:t>
                      </a:r>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3576965070"/>
                  </a:ext>
                </a:extLst>
              </a:tr>
              <a:tr h="195678">
                <a:tc>
                  <a:txBody>
                    <a:bodyPr/>
                    <a:lstStyle/>
                    <a:p>
                      <a:endParaRPr lang="de-DE" sz="800" kern="120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7">
                            <a:extLst>
                              <a:ext uri="{A12FA001-AC4F-418D-AE19-62706E023703}">
                                <ahyp:hlinkClr xmlns:ahyp="http://schemas.microsoft.com/office/drawing/2018/hyperlinkcolor" val="tx"/>
                              </a:ext>
                            </a:extLst>
                          </a:hlinkClick>
                        </a:rPr>
                        <a:t>Rumänien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2048257161"/>
                  </a:ext>
                </a:extLst>
              </a:tr>
              <a:tr h="195678">
                <a:tc>
                  <a:txBody>
                    <a:bodyPr/>
                    <a:lstStyle/>
                    <a:p>
                      <a:r>
                        <a:rPr lang="de-DE" sz="800" kern="1200" dirty="0">
                          <a:solidFill>
                            <a:schemeClr val="tx1"/>
                          </a:solidFill>
                          <a:effectLst/>
                          <a:latin typeface="+mn-lt"/>
                          <a:ea typeface="+mn-ea"/>
                          <a:cs typeface="+mn-cs"/>
                        </a:rPr>
                        <a:t>1.7.2013</a:t>
                      </a: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tc>
                  <a:txBody>
                    <a:bodyPr/>
                    <a:lstStyle/>
                    <a:p>
                      <a:r>
                        <a:rPr lang="de-DE" sz="800" kern="1200" dirty="0">
                          <a:solidFill>
                            <a:schemeClr val="tx1"/>
                          </a:solidFill>
                          <a:effectLst/>
                          <a:latin typeface="+mn-lt"/>
                          <a:ea typeface="+mn-ea"/>
                          <a:cs typeface="+mn-cs"/>
                          <a:hlinkClick r:id="rId28">
                            <a:extLst>
                              <a:ext uri="{A12FA001-AC4F-418D-AE19-62706E023703}">
                                <ahyp:hlinkClr xmlns:ahyp="http://schemas.microsoft.com/office/drawing/2018/hyperlinkcolor" val="tx"/>
                              </a:ext>
                            </a:extLst>
                          </a:hlinkClick>
                        </a:rPr>
                        <a:t>Kroatien</a:t>
                      </a:r>
                      <a:endParaRPr lang="de-DE" sz="800" kern="1200" dirty="0">
                        <a:solidFill>
                          <a:schemeClr val="tx1"/>
                        </a:solidFill>
                        <a:effectLst/>
                        <a:latin typeface="+mn-lt"/>
                        <a:ea typeface="+mn-ea"/>
                        <a:cs typeface="+mn-cs"/>
                      </a:endParaRPr>
                    </a:p>
                  </a:txBody>
                  <a:tcPr marL="14194" marR="14194" marT="14194" marB="14194" anchor="ctr">
                    <a:lnL w="6350" cap="flat" cmpd="sng" algn="ctr">
                      <a:solidFill>
                        <a:srgbClr val="DBDBDB"/>
                      </a:solidFill>
                      <a:prstDash val="solid"/>
                      <a:round/>
                      <a:headEnd type="none" w="med" len="med"/>
                      <a:tailEnd type="none" w="med" len="med"/>
                    </a:lnL>
                    <a:lnR w="6350" cap="flat" cmpd="sng" algn="ctr">
                      <a:solidFill>
                        <a:srgbClr val="DBDBDB"/>
                      </a:solidFill>
                      <a:prstDash val="solid"/>
                      <a:round/>
                      <a:headEnd type="none" w="med" len="med"/>
                      <a:tailEnd type="none" w="med" len="med"/>
                    </a:lnR>
                    <a:lnT w="6350" cap="flat" cmpd="sng" algn="ctr">
                      <a:solidFill>
                        <a:srgbClr val="DBDBDB"/>
                      </a:solidFill>
                      <a:prstDash val="solid"/>
                      <a:round/>
                      <a:headEnd type="none" w="med" len="med"/>
                      <a:tailEnd type="none" w="med" len="med"/>
                    </a:lnT>
                    <a:lnB w="63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17086242"/>
                  </a:ext>
                </a:extLst>
              </a:tr>
            </a:tbl>
          </a:graphicData>
        </a:graphic>
      </p:graphicFrame>
      <p:sp>
        <p:nvSpPr>
          <p:cNvPr id="5" name="Rechteck 4">
            <a:hlinkClick r:id="" action="ppaction://hlinkshowjump?jump=firstslide"/>
            <a:extLst>
              <a:ext uri="{FF2B5EF4-FFF2-40B4-BE49-F238E27FC236}">
                <a16:creationId xmlns:a16="http://schemas.microsoft.com/office/drawing/2014/main" id="{9DB3CC06-1A1D-4658-A31D-488321B31555}"/>
              </a:ext>
            </a:extLst>
          </p:cNvPr>
          <p:cNvSpPr/>
          <p:nvPr/>
        </p:nvSpPr>
        <p:spPr>
          <a:xfrm>
            <a:off x="263047" y="6300592"/>
            <a:ext cx="1427967" cy="430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Home</a:t>
            </a:r>
          </a:p>
        </p:txBody>
      </p:sp>
    </p:spTree>
    <p:extLst>
      <p:ext uri="{BB962C8B-B14F-4D97-AF65-F5344CB8AC3E}">
        <p14:creationId xmlns:p14="http://schemas.microsoft.com/office/powerpoint/2010/main" val="286346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6BD4F73-6D90-47B9-9534-D0E59DBFEF02}"/>
              </a:ext>
            </a:extLst>
          </p:cNvPr>
          <p:cNvSpPr txBox="1"/>
          <p:nvPr/>
        </p:nvSpPr>
        <p:spPr>
          <a:xfrm>
            <a:off x="2238102" y="330926"/>
            <a:ext cx="7715795" cy="646331"/>
          </a:xfrm>
          <a:prstGeom prst="rect">
            <a:avLst/>
          </a:prstGeom>
          <a:noFill/>
        </p:spPr>
        <p:txBody>
          <a:bodyPr wrap="square" rtlCol="0">
            <a:spAutoFit/>
          </a:bodyPr>
          <a:lstStyle/>
          <a:p>
            <a:pPr algn="ctr"/>
            <a:r>
              <a:rPr lang="en-US" sz="3600" dirty="0">
                <a:solidFill>
                  <a:schemeClr val="accent1"/>
                </a:solidFill>
              </a:rPr>
              <a:t>Die </a:t>
            </a:r>
            <a:r>
              <a:rPr lang="en-US" sz="3600" dirty="0" err="1">
                <a:solidFill>
                  <a:schemeClr val="accent1"/>
                </a:solidFill>
              </a:rPr>
              <a:t>Aufgaben</a:t>
            </a:r>
            <a:r>
              <a:rPr lang="en-US" sz="3600" dirty="0">
                <a:solidFill>
                  <a:schemeClr val="accent1"/>
                </a:solidFill>
              </a:rPr>
              <a:t> der </a:t>
            </a:r>
            <a:r>
              <a:rPr lang="en-US" sz="3600" dirty="0" err="1">
                <a:solidFill>
                  <a:schemeClr val="accent1"/>
                </a:solidFill>
              </a:rPr>
              <a:t>Europ</a:t>
            </a:r>
            <a:r>
              <a:rPr lang="de-DE" sz="3600" dirty="0">
                <a:solidFill>
                  <a:schemeClr val="accent1"/>
                </a:solidFill>
              </a:rPr>
              <a:t>ä</a:t>
            </a:r>
            <a:r>
              <a:rPr lang="en-US" sz="3600" dirty="0" err="1">
                <a:solidFill>
                  <a:schemeClr val="accent1"/>
                </a:solidFill>
              </a:rPr>
              <a:t>ischen</a:t>
            </a:r>
            <a:r>
              <a:rPr lang="en-US" sz="3600" dirty="0">
                <a:solidFill>
                  <a:schemeClr val="accent1"/>
                </a:solidFill>
              </a:rPr>
              <a:t> Union</a:t>
            </a:r>
            <a:endParaRPr lang="de-DE" sz="3600" dirty="0">
              <a:solidFill>
                <a:schemeClr val="accent1"/>
              </a:solidFill>
            </a:endParaRPr>
          </a:p>
        </p:txBody>
      </p:sp>
      <p:sp>
        <p:nvSpPr>
          <p:cNvPr id="3" name="Textfeld 2">
            <a:extLst>
              <a:ext uri="{FF2B5EF4-FFF2-40B4-BE49-F238E27FC236}">
                <a16:creationId xmlns:a16="http://schemas.microsoft.com/office/drawing/2014/main" id="{B9CF7701-28B6-48DB-BA21-9BD80AB80792}"/>
              </a:ext>
            </a:extLst>
          </p:cNvPr>
          <p:cNvSpPr txBox="1"/>
          <p:nvPr/>
        </p:nvSpPr>
        <p:spPr>
          <a:xfrm>
            <a:off x="792480" y="1497874"/>
            <a:ext cx="10441577" cy="2862322"/>
          </a:xfrm>
          <a:prstGeom prst="rect">
            <a:avLst/>
          </a:prstGeom>
          <a:noFill/>
        </p:spPr>
        <p:txBody>
          <a:bodyPr wrap="square" rtlCol="0">
            <a:spAutoFit/>
          </a:bodyPr>
          <a:lstStyle/>
          <a:p>
            <a:r>
              <a:rPr lang="en-US" dirty="0"/>
              <a:t>Die </a:t>
            </a:r>
            <a:r>
              <a:rPr lang="en-US" dirty="0" err="1"/>
              <a:t>Aufgaben</a:t>
            </a:r>
            <a:r>
              <a:rPr lang="en-US" dirty="0"/>
              <a:t> der EU </a:t>
            </a:r>
            <a:r>
              <a:rPr lang="en-US" dirty="0" err="1"/>
              <a:t>sind</a:t>
            </a:r>
            <a:r>
              <a:rPr lang="en-US" dirty="0"/>
              <a:t> </a:t>
            </a:r>
            <a:r>
              <a:rPr lang="en-US" dirty="0" err="1"/>
              <a:t>nicht</a:t>
            </a:r>
            <a:r>
              <a:rPr lang="en-US" dirty="0"/>
              <a:t> so </a:t>
            </a:r>
            <a:r>
              <a:rPr lang="en-US" dirty="0" err="1"/>
              <a:t>leicht</a:t>
            </a:r>
            <a:r>
              <a:rPr lang="en-US" dirty="0"/>
              <a:t> </a:t>
            </a:r>
            <a:r>
              <a:rPr lang="en-US" dirty="0" err="1"/>
              <a:t>zusammenzufassen</a:t>
            </a:r>
            <a:r>
              <a:rPr lang="en-US" dirty="0"/>
              <a:t>, d</a:t>
            </a:r>
            <a:r>
              <a:rPr lang="de-DE" dirty="0"/>
              <a:t>a sie in vielen </a:t>
            </a:r>
            <a:r>
              <a:rPr lang="de-DE" dirty="0" err="1"/>
              <a:t>einnzelnen</a:t>
            </a:r>
            <a:r>
              <a:rPr lang="de-DE" dirty="0"/>
              <a:t> Verträgen von Fall zu Fall unterschiedlich festgelegt sind. Stark </a:t>
            </a:r>
            <a:r>
              <a:rPr lang="de-DE" dirty="0" err="1"/>
              <a:t>vereinnfacht</a:t>
            </a:r>
            <a:r>
              <a:rPr lang="de-DE" dirty="0"/>
              <a:t> lassen sich aber folgende Aufgaben erkennen:</a:t>
            </a:r>
          </a:p>
          <a:p>
            <a:endParaRPr lang="de-DE" dirty="0"/>
          </a:p>
          <a:p>
            <a:pPr marL="342900" indent="-342900">
              <a:buAutoNum type="arabicPeriod"/>
            </a:pPr>
            <a:r>
              <a:rPr lang="de-DE" dirty="0"/>
              <a:t>Die Verteilung von Subventionen (finanzielle Unterstützung) für z.B. Bauern</a:t>
            </a:r>
          </a:p>
          <a:p>
            <a:pPr marL="342900" indent="-342900">
              <a:buAutoNum type="arabicPeriod"/>
            </a:pPr>
            <a:r>
              <a:rPr lang="de-DE" dirty="0"/>
              <a:t>Eine gemeinsame Außenhandelspolitik, so z.B. Zölle</a:t>
            </a:r>
          </a:p>
          <a:p>
            <a:pPr marL="342900" indent="-342900">
              <a:buAutoNum type="arabicPeriod"/>
            </a:pPr>
            <a:r>
              <a:rPr lang="de-DE" dirty="0"/>
              <a:t>Innerhalb der Währungsunion ( Die Länder, die den € als Währung haben) eine gemeinsame Währungspolitik</a:t>
            </a:r>
          </a:p>
          <a:p>
            <a:pPr marL="342900" indent="-342900">
              <a:buAutoNum type="arabicPeriod"/>
            </a:pPr>
            <a:r>
              <a:rPr lang="de-DE" dirty="0"/>
              <a:t>In Teilen eine gemeinsame Wissenschaft, z.B. die Esa, als gemeinsame Raumfahrt</a:t>
            </a:r>
          </a:p>
          <a:p>
            <a:pPr marL="342900" indent="-342900">
              <a:buAutoNum type="arabicPeriod"/>
            </a:pPr>
            <a:r>
              <a:rPr lang="de-DE" dirty="0"/>
              <a:t>In Teilen gemeinsame Sicherheitspolitik, z.B. Frontex zum Grenzschutz</a:t>
            </a:r>
          </a:p>
          <a:p>
            <a:pPr marL="342900" indent="-342900">
              <a:buAutoNum type="arabicPeriod"/>
            </a:pPr>
            <a:r>
              <a:rPr lang="de-DE" dirty="0"/>
              <a:t>In Teilen gemeinsame Bildungs- und Sozialpolitik</a:t>
            </a:r>
          </a:p>
        </p:txBody>
      </p:sp>
      <p:sp>
        <p:nvSpPr>
          <p:cNvPr id="4" name="Rechteck 3">
            <a:hlinkClick r:id="" action="ppaction://hlinkshowjump?jump=firstslide"/>
            <a:extLst>
              <a:ext uri="{FF2B5EF4-FFF2-40B4-BE49-F238E27FC236}">
                <a16:creationId xmlns:a16="http://schemas.microsoft.com/office/drawing/2014/main" id="{F2BCD49E-8658-467C-B8E9-BB7E43418FF9}"/>
              </a:ext>
            </a:extLst>
          </p:cNvPr>
          <p:cNvSpPr/>
          <p:nvPr/>
        </p:nvSpPr>
        <p:spPr>
          <a:xfrm>
            <a:off x="263047" y="6300592"/>
            <a:ext cx="1427967" cy="430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Home</a:t>
            </a:r>
          </a:p>
        </p:txBody>
      </p:sp>
    </p:spTree>
    <p:extLst>
      <p:ext uri="{BB962C8B-B14F-4D97-AF65-F5344CB8AC3E}">
        <p14:creationId xmlns:p14="http://schemas.microsoft.com/office/powerpoint/2010/main" val="287604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09F107A-967B-49D4-9CD9-8E4B132AE3A8}"/>
              </a:ext>
            </a:extLst>
          </p:cNvPr>
          <p:cNvSpPr txBox="1"/>
          <p:nvPr/>
        </p:nvSpPr>
        <p:spPr>
          <a:xfrm>
            <a:off x="1865267" y="463290"/>
            <a:ext cx="8908869" cy="1200329"/>
          </a:xfrm>
          <a:prstGeom prst="rect">
            <a:avLst/>
          </a:prstGeom>
          <a:noFill/>
        </p:spPr>
        <p:txBody>
          <a:bodyPr wrap="square" rtlCol="0">
            <a:spAutoFit/>
          </a:bodyPr>
          <a:lstStyle/>
          <a:p>
            <a:pPr algn="ctr"/>
            <a:r>
              <a:rPr lang="de-DE" sz="3600" dirty="0">
                <a:solidFill>
                  <a:schemeClr val="accent1"/>
                </a:solidFill>
              </a:rPr>
              <a:t>Wie werden die Institutionen gewählt/bestimmt?</a:t>
            </a:r>
          </a:p>
        </p:txBody>
      </p:sp>
      <p:sp>
        <p:nvSpPr>
          <p:cNvPr id="3" name="Rechteck 2">
            <a:hlinkClick r:id="rId2" action="ppaction://hlinksldjump"/>
            <a:extLst>
              <a:ext uri="{FF2B5EF4-FFF2-40B4-BE49-F238E27FC236}">
                <a16:creationId xmlns:a16="http://schemas.microsoft.com/office/drawing/2014/main" id="{23B8F835-0F13-44EC-8FC1-E217221BB274}"/>
              </a:ext>
            </a:extLst>
          </p:cNvPr>
          <p:cNvSpPr/>
          <p:nvPr/>
        </p:nvSpPr>
        <p:spPr>
          <a:xfrm rot="19144152">
            <a:off x="19517" y="1270416"/>
            <a:ext cx="2734491"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Du kennst die Institutionen noch nicht?</a:t>
            </a:r>
          </a:p>
        </p:txBody>
      </p:sp>
      <p:sp>
        <p:nvSpPr>
          <p:cNvPr id="10" name="Textfeld 9">
            <a:extLst>
              <a:ext uri="{FF2B5EF4-FFF2-40B4-BE49-F238E27FC236}">
                <a16:creationId xmlns:a16="http://schemas.microsoft.com/office/drawing/2014/main" id="{B3F0C18B-56E7-4F3B-BDEE-4C37EE7EBD87}"/>
              </a:ext>
            </a:extLst>
          </p:cNvPr>
          <p:cNvSpPr txBox="1"/>
          <p:nvPr/>
        </p:nvSpPr>
        <p:spPr>
          <a:xfrm>
            <a:off x="6109062" y="1651388"/>
            <a:ext cx="4197532" cy="1077218"/>
          </a:xfrm>
          <a:prstGeom prst="rect">
            <a:avLst/>
          </a:prstGeom>
          <a:noFill/>
        </p:spPr>
        <p:txBody>
          <a:bodyPr wrap="square" rtlCol="0">
            <a:spAutoFit/>
          </a:bodyPr>
          <a:lstStyle/>
          <a:p>
            <a:r>
              <a:rPr lang="de-DE" sz="1600" dirty="0"/>
              <a:t>Der Rat der Europäischen Union wird indirekt von den Bürgern eines einzelnen Landes gewählt, da er aus dessen Regierungen gebildet wird.</a:t>
            </a:r>
          </a:p>
        </p:txBody>
      </p:sp>
      <p:sp>
        <p:nvSpPr>
          <p:cNvPr id="11" name="Textfeld 10">
            <a:extLst>
              <a:ext uri="{FF2B5EF4-FFF2-40B4-BE49-F238E27FC236}">
                <a16:creationId xmlns:a16="http://schemas.microsoft.com/office/drawing/2014/main" id="{F68F01BB-D598-4CB0-9EEB-8D7C74BFB586}"/>
              </a:ext>
            </a:extLst>
          </p:cNvPr>
          <p:cNvSpPr txBox="1"/>
          <p:nvPr/>
        </p:nvSpPr>
        <p:spPr>
          <a:xfrm>
            <a:off x="6082939" y="2851717"/>
            <a:ext cx="4197532" cy="830997"/>
          </a:xfrm>
          <a:prstGeom prst="rect">
            <a:avLst/>
          </a:prstGeom>
          <a:noFill/>
        </p:spPr>
        <p:txBody>
          <a:bodyPr wrap="square" rtlCol="0">
            <a:spAutoFit/>
          </a:bodyPr>
          <a:lstStyle/>
          <a:p>
            <a:r>
              <a:rPr lang="de-DE" sz="1600" dirty="0"/>
              <a:t>Der Europäische Rat wird indirekt von den Bürgern eines einzelnen Landes gewählt, da diese ihren Staats- oder Regierungschef wählen. </a:t>
            </a:r>
          </a:p>
        </p:txBody>
      </p:sp>
      <p:sp>
        <p:nvSpPr>
          <p:cNvPr id="12" name="Textfeld 11">
            <a:extLst>
              <a:ext uri="{FF2B5EF4-FFF2-40B4-BE49-F238E27FC236}">
                <a16:creationId xmlns:a16="http://schemas.microsoft.com/office/drawing/2014/main" id="{8C461FFD-A289-454B-863D-621482EEB860}"/>
              </a:ext>
            </a:extLst>
          </p:cNvPr>
          <p:cNvSpPr txBox="1"/>
          <p:nvPr/>
        </p:nvSpPr>
        <p:spPr>
          <a:xfrm>
            <a:off x="6082939" y="3918733"/>
            <a:ext cx="4197532" cy="1323439"/>
          </a:xfrm>
          <a:prstGeom prst="rect">
            <a:avLst/>
          </a:prstGeom>
          <a:noFill/>
        </p:spPr>
        <p:txBody>
          <a:bodyPr wrap="square" rtlCol="0">
            <a:spAutoFit/>
          </a:bodyPr>
          <a:lstStyle/>
          <a:p>
            <a:r>
              <a:rPr lang="de-DE" sz="1600" dirty="0"/>
              <a:t>Die Europäische Kommission wird aus von der Regierung jedes Landes bestimmten Kommissaren gebildet. Die Bürger haben auf diese nur insofern Einfluss, als dass sie diese Regierung wählen</a:t>
            </a:r>
          </a:p>
        </p:txBody>
      </p:sp>
      <p:sp>
        <p:nvSpPr>
          <p:cNvPr id="13" name="Textfeld 12">
            <a:extLst>
              <a:ext uri="{FF2B5EF4-FFF2-40B4-BE49-F238E27FC236}">
                <a16:creationId xmlns:a16="http://schemas.microsoft.com/office/drawing/2014/main" id="{9E5232D6-F442-42F0-BE82-47567E553787}"/>
              </a:ext>
            </a:extLst>
          </p:cNvPr>
          <p:cNvSpPr txBox="1"/>
          <p:nvPr/>
        </p:nvSpPr>
        <p:spPr>
          <a:xfrm>
            <a:off x="6082939" y="5330904"/>
            <a:ext cx="4197532" cy="1569660"/>
          </a:xfrm>
          <a:prstGeom prst="rect">
            <a:avLst/>
          </a:prstGeom>
          <a:noFill/>
        </p:spPr>
        <p:txBody>
          <a:bodyPr wrap="square" rtlCol="0">
            <a:spAutoFit/>
          </a:bodyPr>
          <a:lstStyle/>
          <a:p>
            <a:r>
              <a:rPr lang="de-DE" sz="1600" dirty="0"/>
              <a:t>Das Europäische Parlament wird von allen europäischen Bürgern gewählt. Dies geschieht einzeln in jedem Land, da jedes Land ein bestimmtes Sitzkontingent zur Verfügung hat. Eine mindestprozentzahl für Parteien gibt es dabei nicht</a:t>
            </a:r>
          </a:p>
        </p:txBody>
      </p:sp>
      <p:pic>
        <p:nvPicPr>
          <p:cNvPr id="14" name="Grafik 13">
            <a:extLst>
              <a:ext uri="{FF2B5EF4-FFF2-40B4-BE49-F238E27FC236}">
                <a16:creationId xmlns:a16="http://schemas.microsoft.com/office/drawing/2014/main" id="{F26E882D-C9A3-4262-B0B2-F52F9D680A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7904" y="1568786"/>
            <a:ext cx="3541012" cy="1053169"/>
          </a:xfrm>
          <a:prstGeom prst="rect">
            <a:avLst/>
          </a:prstGeom>
        </p:spPr>
      </p:pic>
      <p:pic>
        <p:nvPicPr>
          <p:cNvPr id="15" name="Grafik 14" descr="Ein Bild, das Monitor, Anzeige, Zeichnung, Uhr enthält.&#10;&#10;Automatisch generierte Beschreibung">
            <a:extLst>
              <a:ext uri="{FF2B5EF4-FFF2-40B4-BE49-F238E27FC236}">
                <a16:creationId xmlns:a16="http://schemas.microsoft.com/office/drawing/2014/main" id="{58F174ED-D6C9-43F1-AF1E-8CC488CEFB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2631" y="2707070"/>
            <a:ext cx="1795127" cy="962841"/>
          </a:xfrm>
          <a:prstGeom prst="rect">
            <a:avLst/>
          </a:prstGeom>
        </p:spPr>
      </p:pic>
      <p:pic>
        <p:nvPicPr>
          <p:cNvPr id="16" name="Grafik 15">
            <a:extLst>
              <a:ext uri="{FF2B5EF4-FFF2-40B4-BE49-F238E27FC236}">
                <a16:creationId xmlns:a16="http://schemas.microsoft.com/office/drawing/2014/main" id="{7F87888E-BA3A-4B32-9E6F-1F88D93564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6356" y="3992044"/>
            <a:ext cx="2302570" cy="1483274"/>
          </a:xfrm>
          <a:prstGeom prst="rect">
            <a:avLst/>
          </a:prstGeom>
        </p:spPr>
      </p:pic>
      <p:pic>
        <p:nvPicPr>
          <p:cNvPr id="17" name="Grafik 16">
            <a:extLst>
              <a:ext uri="{FF2B5EF4-FFF2-40B4-BE49-F238E27FC236}">
                <a16:creationId xmlns:a16="http://schemas.microsoft.com/office/drawing/2014/main" id="{3BF1CD20-571C-41EE-A3EE-572E18CDB1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06356" y="5797451"/>
            <a:ext cx="1538886" cy="1060549"/>
          </a:xfrm>
          <a:prstGeom prst="rect">
            <a:avLst/>
          </a:prstGeom>
        </p:spPr>
      </p:pic>
      <p:sp>
        <p:nvSpPr>
          <p:cNvPr id="18" name="Textfeld 17">
            <a:extLst>
              <a:ext uri="{FF2B5EF4-FFF2-40B4-BE49-F238E27FC236}">
                <a16:creationId xmlns:a16="http://schemas.microsoft.com/office/drawing/2014/main" id="{859EAD89-9630-4B5B-87FA-B19AD1DF95E3}"/>
              </a:ext>
            </a:extLst>
          </p:cNvPr>
          <p:cNvSpPr txBox="1"/>
          <p:nvPr/>
        </p:nvSpPr>
        <p:spPr>
          <a:xfrm>
            <a:off x="3834957" y="3019213"/>
            <a:ext cx="2107366" cy="338554"/>
          </a:xfrm>
          <a:prstGeom prst="rect">
            <a:avLst/>
          </a:prstGeom>
          <a:noFill/>
        </p:spPr>
        <p:txBody>
          <a:bodyPr wrap="square" rtlCol="0">
            <a:spAutoFit/>
          </a:bodyPr>
          <a:lstStyle/>
          <a:p>
            <a:r>
              <a:rPr lang="de-DE" sz="1600" b="1" dirty="0">
                <a:solidFill>
                  <a:schemeClr val="bg2">
                    <a:lumMod val="50000"/>
                  </a:schemeClr>
                </a:solidFill>
              </a:rPr>
              <a:t>Der Europäische Rat</a:t>
            </a:r>
          </a:p>
        </p:txBody>
      </p:sp>
      <p:sp>
        <p:nvSpPr>
          <p:cNvPr id="19" name="Textfeld 18">
            <a:extLst>
              <a:ext uri="{FF2B5EF4-FFF2-40B4-BE49-F238E27FC236}">
                <a16:creationId xmlns:a16="http://schemas.microsoft.com/office/drawing/2014/main" id="{F84F6DE9-7195-4B49-B006-ED71347BC24A}"/>
              </a:ext>
            </a:extLst>
          </p:cNvPr>
          <p:cNvSpPr txBox="1"/>
          <p:nvPr/>
        </p:nvSpPr>
        <p:spPr>
          <a:xfrm>
            <a:off x="3975573" y="6115734"/>
            <a:ext cx="2107366" cy="584775"/>
          </a:xfrm>
          <a:prstGeom prst="rect">
            <a:avLst/>
          </a:prstGeom>
          <a:noFill/>
        </p:spPr>
        <p:txBody>
          <a:bodyPr wrap="square" rtlCol="0">
            <a:spAutoFit/>
          </a:bodyPr>
          <a:lstStyle/>
          <a:p>
            <a:r>
              <a:rPr lang="de-DE" sz="1600" b="1" dirty="0">
                <a:solidFill>
                  <a:schemeClr val="bg2">
                    <a:lumMod val="50000"/>
                  </a:schemeClr>
                </a:solidFill>
              </a:rPr>
              <a:t>Das Europäische Parlament</a:t>
            </a:r>
          </a:p>
        </p:txBody>
      </p:sp>
      <p:sp>
        <p:nvSpPr>
          <p:cNvPr id="20" name="Rechteck 19">
            <a:hlinkClick r:id="" action="ppaction://hlinkshowjump?jump=firstslide"/>
            <a:extLst>
              <a:ext uri="{FF2B5EF4-FFF2-40B4-BE49-F238E27FC236}">
                <a16:creationId xmlns:a16="http://schemas.microsoft.com/office/drawing/2014/main" id="{CB595C0A-47BD-4ACB-84D3-0517A8645D7A}"/>
              </a:ext>
            </a:extLst>
          </p:cNvPr>
          <p:cNvSpPr/>
          <p:nvPr/>
        </p:nvSpPr>
        <p:spPr>
          <a:xfrm>
            <a:off x="263047" y="6300592"/>
            <a:ext cx="1427967" cy="430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Home</a:t>
            </a:r>
          </a:p>
        </p:txBody>
      </p:sp>
    </p:spTree>
    <p:extLst>
      <p:ext uri="{BB962C8B-B14F-4D97-AF65-F5344CB8AC3E}">
        <p14:creationId xmlns:p14="http://schemas.microsoft.com/office/powerpoint/2010/main" val="2281340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75933BA-DE2E-4216-A155-817CBCAABAFB}"/>
              </a:ext>
            </a:extLst>
          </p:cNvPr>
          <p:cNvSpPr txBox="1"/>
          <p:nvPr/>
        </p:nvSpPr>
        <p:spPr>
          <a:xfrm>
            <a:off x="2094410" y="625232"/>
            <a:ext cx="6191795" cy="646331"/>
          </a:xfrm>
          <a:prstGeom prst="rect">
            <a:avLst/>
          </a:prstGeom>
          <a:noFill/>
        </p:spPr>
        <p:txBody>
          <a:bodyPr wrap="square" rtlCol="0">
            <a:spAutoFit/>
          </a:bodyPr>
          <a:lstStyle/>
          <a:p>
            <a:pPr algn="ctr"/>
            <a:r>
              <a:rPr lang="de-DE" sz="3600" dirty="0">
                <a:solidFill>
                  <a:schemeClr val="accent1"/>
                </a:solidFill>
              </a:rPr>
              <a:t>Die Institutionen der EU</a:t>
            </a:r>
          </a:p>
        </p:txBody>
      </p:sp>
      <p:pic>
        <p:nvPicPr>
          <p:cNvPr id="4" name="Grafik 3">
            <a:extLst>
              <a:ext uri="{FF2B5EF4-FFF2-40B4-BE49-F238E27FC236}">
                <a16:creationId xmlns:a16="http://schemas.microsoft.com/office/drawing/2014/main" id="{00612E8B-EAE9-4858-B600-4D07E813FC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266" y="1481025"/>
            <a:ext cx="3541012" cy="1053169"/>
          </a:xfrm>
          <a:prstGeom prst="rect">
            <a:avLst/>
          </a:prstGeom>
        </p:spPr>
      </p:pic>
      <p:pic>
        <p:nvPicPr>
          <p:cNvPr id="6" name="Grafik 5" descr="Ein Bild, das Monitor, Anzeige, Zeichnung, Uhr enthält.&#10;&#10;Automatisch generierte Beschreibung">
            <a:extLst>
              <a:ext uri="{FF2B5EF4-FFF2-40B4-BE49-F238E27FC236}">
                <a16:creationId xmlns:a16="http://schemas.microsoft.com/office/drawing/2014/main" id="{74AF338E-C715-4DA8-91BB-4A636E512C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993" y="2619309"/>
            <a:ext cx="1795127" cy="962841"/>
          </a:xfrm>
          <a:prstGeom prst="rect">
            <a:avLst/>
          </a:prstGeom>
        </p:spPr>
      </p:pic>
      <p:pic>
        <p:nvPicPr>
          <p:cNvPr id="8" name="Grafik 7">
            <a:extLst>
              <a:ext uri="{FF2B5EF4-FFF2-40B4-BE49-F238E27FC236}">
                <a16:creationId xmlns:a16="http://schemas.microsoft.com/office/drawing/2014/main" id="{E24C391C-82C0-4815-896F-271C7344A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718" y="3904283"/>
            <a:ext cx="2302570" cy="1483274"/>
          </a:xfrm>
          <a:prstGeom prst="rect">
            <a:avLst/>
          </a:prstGeom>
        </p:spPr>
      </p:pic>
      <p:pic>
        <p:nvPicPr>
          <p:cNvPr id="10" name="Grafik 9">
            <a:extLst>
              <a:ext uri="{FF2B5EF4-FFF2-40B4-BE49-F238E27FC236}">
                <a16:creationId xmlns:a16="http://schemas.microsoft.com/office/drawing/2014/main" id="{0D59E647-BD17-41E8-B639-E9DC8BCA81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718" y="5709690"/>
            <a:ext cx="1538886" cy="1060549"/>
          </a:xfrm>
          <a:prstGeom prst="rect">
            <a:avLst/>
          </a:prstGeom>
        </p:spPr>
      </p:pic>
      <p:sp>
        <p:nvSpPr>
          <p:cNvPr id="11" name="Textfeld 10">
            <a:extLst>
              <a:ext uri="{FF2B5EF4-FFF2-40B4-BE49-F238E27FC236}">
                <a16:creationId xmlns:a16="http://schemas.microsoft.com/office/drawing/2014/main" id="{5CC2FD5E-DD42-4D1A-AA2E-9AD73B260B7B}"/>
              </a:ext>
            </a:extLst>
          </p:cNvPr>
          <p:cNvSpPr txBox="1"/>
          <p:nvPr/>
        </p:nvSpPr>
        <p:spPr>
          <a:xfrm>
            <a:off x="1637319" y="2931452"/>
            <a:ext cx="2107366" cy="338554"/>
          </a:xfrm>
          <a:prstGeom prst="rect">
            <a:avLst/>
          </a:prstGeom>
          <a:noFill/>
        </p:spPr>
        <p:txBody>
          <a:bodyPr wrap="square" rtlCol="0">
            <a:spAutoFit/>
          </a:bodyPr>
          <a:lstStyle/>
          <a:p>
            <a:r>
              <a:rPr lang="de-DE" sz="1600" b="1" dirty="0">
                <a:solidFill>
                  <a:schemeClr val="bg2">
                    <a:lumMod val="50000"/>
                  </a:schemeClr>
                </a:solidFill>
              </a:rPr>
              <a:t>Der Europäische Rat</a:t>
            </a:r>
          </a:p>
        </p:txBody>
      </p:sp>
      <p:sp>
        <p:nvSpPr>
          <p:cNvPr id="12" name="Textfeld 11">
            <a:extLst>
              <a:ext uri="{FF2B5EF4-FFF2-40B4-BE49-F238E27FC236}">
                <a16:creationId xmlns:a16="http://schemas.microsoft.com/office/drawing/2014/main" id="{9F0A4B6C-B563-405F-B029-948A3EBE3629}"/>
              </a:ext>
            </a:extLst>
          </p:cNvPr>
          <p:cNvSpPr txBox="1"/>
          <p:nvPr/>
        </p:nvSpPr>
        <p:spPr>
          <a:xfrm>
            <a:off x="4049486" y="1793608"/>
            <a:ext cx="7820297" cy="646331"/>
          </a:xfrm>
          <a:prstGeom prst="rect">
            <a:avLst/>
          </a:prstGeom>
          <a:noFill/>
        </p:spPr>
        <p:txBody>
          <a:bodyPr wrap="square" rtlCol="0">
            <a:spAutoFit/>
          </a:bodyPr>
          <a:lstStyle/>
          <a:p>
            <a:r>
              <a:rPr lang="de-DE" dirty="0"/>
              <a:t>Der Rat der Europäischen Union besteht aus den (je nach Thema verschiedenen) Fachministern der Mitgliedsstaaten </a:t>
            </a:r>
          </a:p>
        </p:txBody>
      </p:sp>
      <p:sp>
        <p:nvSpPr>
          <p:cNvPr id="13" name="Textfeld 12">
            <a:extLst>
              <a:ext uri="{FF2B5EF4-FFF2-40B4-BE49-F238E27FC236}">
                <a16:creationId xmlns:a16="http://schemas.microsoft.com/office/drawing/2014/main" id="{241E50A4-F45F-49F4-9DE7-A46D1DD07DD5}"/>
              </a:ext>
            </a:extLst>
          </p:cNvPr>
          <p:cNvSpPr txBox="1"/>
          <p:nvPr/>
        </p:nvSpPr>
        <p:spPr>
          <a:xfrm>
            <a:off x="4049486" y="2777563"/>
            <a:ext cx="7820297" cy="646331"/>
          </a:xfrm>
          <a:prstGeom prst="rect">
            <a:avLst/>
          </a:prstGeom>
          <a:noFill/>
        </p:spPr>
        <p:txBody>
          <a:bodyPr wrap="square" rtlCol="0">
            <a:spAutoFit/>
          </a:bodyPr>
          <a:lstStyle/>
          <a:p>
            <a:r>
              <a:rPr lang="de-DE" dirty="0"/>
              <a:t>Der Europäische Rat besteht aus den Staats- und Regierungschefs der Mitgliedsstaaten</a:t>
            </a:r>
          </a:p>
        </p:txBody>
      </p:sp>
      <p:sp>
        <p:nvSpPr>
          <p:cNvPr id="14" name="Textfeld 13">
            <a:extLst>
              <a:ext uri="{FF2B5EF4-FFF2-40B4-BE49-F238E27FC236}">
                <a16:creationId xmlns:a16="http://schemas.microsoft.com/office/drawing/2014/main" id="{086412F5-CE62-4590-9494-7A9CA4D02604}"/>
              </a:ext>
            </a:extLst>
          </p:cNvPr>
          <p:cNvSpPr txBox="1"/>
          <p:nvPr/>
        </p:nvSpPr>
        <p:spPr>
          <a:xfrm>
            <a:off x="4049485" y="4245071"/>
            <a:ext cx="7820297" cy="923330"/>
          </a:xfrm>
          <a:prstGeom prst="rect">
            <a:avLst/>
          </a:prstGeom>
          <a:noFill/>
        </p:spPr>
        <p:txBody>
          <a:bodyPr wrap="square" rtlCol="0">
            <a:spAutoFit/>
          </a:bodyPr>
          <a:lstStyle/>
          <a:p>
            <a:r>
              <a:rPr lang="de-DE" dirty="0"/>
              <a:t>Die Europäische Kommission besteht aus Kommissaren aus jedem Land, die alle ein spezielles Fachgebiet haben. Die Kommissare sind unabhängig und nur die Kommission darf Gesetze vorschlagen</a:t>
            </a:r>
          </a:p>
        </p:txBody>
      </p:sp>
      <p:sp>
        <p:nvSpPr>
          <p:cNvPr id="18" name="Textfeld 17">
            <a:extLst>
              <a:ext uri="{FF2B5EF4-FFF2-40B4-BE49-F238E27FC236}">
                <a16:creationId xmlns:a16="http://schemas.microsoft.com/office/drawing/2014/main" id="{FE36592B-61F5-49F7-95FD-D3E4755CD67D}"/>
              </a:ext>
            </a:extLst>
          </p:cNvPr>
          <p:cNvSpPr txBox="1"/>
          <p:nvPr/>
        </p:nvSpPr>
        <p:spPr>
          <a:xfrm>
            <a:off x="1777935" y="6027973"/>
            <a:ext cx="2107366" cy="584775"/>
          </a:xfrm>
          <a:prstGeom prst="rect">
            <a:avLst/>
          </a:prstGeom>
          <a:noFill/>
        </p:spPr>
        <p:txBody>
          <a:bodyPr wrap="square" rtlCol="0">
            <a:spAutoFit/>
          </a:bodyPr>
          <a:lstStyle/>
          <a:p>
            <a:r>
              <a:rPr lang="de-DE" sz="1600" b="1" dirty="0">
                <a:solidFill>
                  <a:schemeClr val="bg2">
                    <a:lumMod val="50000"/>
                  </a:schemeClr>
                </a:solidFill>
              </a:rPr>
              <a:t>Das Europäische Parlament</a:t>
            </a:r>
          </a:p>
        </p:txBody>
      </p:sp>
      <p:sp>
        <p:nvSpPr>
          <p:cNvPr id="20" name="Textfeld 19">
            <a:extLst>
              <a:ext uri="{FF2B5EF4-FFF2-40B4-BE49-F238E27FC236}">
                <a16:creationId xmlns:a16="http://schemas.microsoft.com/office/drawing/2014/main" id="{0BEB2346-1496-4CFD-A1B3-DCE3FB890402}"/>
              </a:ext>
            </a:extLst>
          </p:cNvPr>
          <p:cNvSpPr txBox="1"/>
          <p:nvPr/>
        </p:nvSpPr>
        <p:spPr>
          <a:xfrm>
            <a:off x="4049484" y="5997194"/>
            <a:ext cx="7820297" cy="646331"/>
          </a:xfrm>
          <a:prstGeom prst="rect">
            <a:avLst/>
          </a:prstGeom>
          <a:noFill/>
        </p:spPr>
        <p:txBody>
          <a:bodyPr wrap="square" rtlCol="0">
            <a:spAutoFit/>
          </a:bodyPr>
          <a:lstStyle/>
          <a:p>
            <a:r>
              <a:rPr lang="de-DE" dirty="0"/>
              <a:t>Das Europäische Parlament besteht aus unabhängigen Mitglieder, die über Gesetzesentwürfe entscheiden dürfen</a:t>
            </a:r>
          </a:p>
        </p:txBody>
      </p:sp>
      <p:sp>
        <p:nvSpPr>
          <p:cNvPr id="21" name="Rechteck 20">
            <a:hlinkClick r:id="" action="ppaction://hlinkshowjump?jump=firstslide"/>
            <a:extLst>
              <a:ext uri="{FF2B5EF4-FFF2-40B4-BE49-F238E27FC236}">
                <a16:creationId xmlns:a16="http://schemas.microsoft.com/office/drawing/2014/main" id="{1A832DFD-4DD0-434B-8B99-47CDDAE22515}"/>
              </a:ext>
            </a:extLst>
          </p:cNvPr>
          <p:cNvSpPr/>
          <p:nvPr/>
        </p:nvSpPr>
        <p:spPr>
          <a:xfrm>
            <a:off x="291759" y="220541"/>
            <a:ext cx="1427967" cy="430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Home</a:t>
            </a:r>
          </a:p>
        </p:txBody>
      </p:sp>
    </p:spTree>
    <p:extLst>
      <p:ext uri="{BB962C8B-B14F-4D97-AF65-F5344CB8AC3E}">
        <p14:creationId xmlns:p14="http://schemas.microsoft.com/office/powerpoint/2010/main" val="2007068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A9EB194-376A-4EA5-ACA6-512C687AD74D}"/>
              </a:ext>
            </a:extLst>
          </p:cNvPr>
          <p:cNvSpPr txBox="1"/>
          <p:nvPr/>
        </p:nvSpPr>
        <p:spPr>
          <a:xfrm>
            <a:off x="2115110" y="197346"/>
            <a:ext cx="8970424" cy="6463308"/>
          </a:xfrm>
          <a:prstGeom prst="rect">
            <a:avLst/>
          </a:prstGeom>
          <a:noFill/>
        </p:spPr>
        <p:txBody>
          <a:bodyPr wrap="square" rtlCol="0">
            <a:spAutoFit/>
          </a:bodyPr>
          <a:lstStyle/>
          <a:p>
            <a:r>
              <a:rPr lang="de-DE" dirty="0"/>
              <a:t>Fahne (Folie 1)</a:t>
            </a:r>
            <a:r>
              <a:rPr lang="en-US" dirty="0"/>
              <a:t>: </a:t>
            </a:r>
            <a:r>
              <a:rPr lang="en-US" dirty="0">
                <a:hlinkClick r:id="rId2"/>
              </a:rPr>
              <a:t>https://de.wikipedia.org/wiki/Europaflagge#/media/Datei:Flag_of_Europe.svg</a:t>
            </a:r>
            <a:r>
              <a:rPr lang="en-US" dirty="0"/>
              <a:t> (25.03.2020)</a:t>
            </a:r>
          </a:p>
          <a:p>
            <a:endParaRPr lang="en-US" dirty="0"/>
          </a:p>
          <a:p>
            <a:r>
              <a:rPr lang="en-US" dirty="0" err="1"/>
              <a:t>Europahymne</a:t>
            </a:r>
            <a:r>
              <a:rPr lang="en-US" dirty="0"/>
              <a:t>: </a:t>
            </a:r>
            <a:r>
              <a:rPr lang="en-US" dirty="0">
                <a:hlinkClick r:id="rId3"/>
              </a:rPr>
              <a:t>https://youtu.be/Bylj_hZPv-8</a:t>
            </a:r>
            <a:r>
              <a:rPr lang="en-US" dirty="0"/>
              <a:t> (25.03.2020)</a:t>
            </a:r>
          </a:p>
          <a:p>
            <a:endParaRPr lang="en-US" dirty="0"/>
          </a:p>
          <a:p>
            <a:r>
              <a:rPr lang="en-US" dirty="0" err="1"/>
              <a:t>Liste</a:t>
            </a:r>
            <a:r>
              <a:rPr lang="en-US" dirty="0"/>
              <a:t> der </a:t>
            </a:r>
            <a:r>
              <a:rPr lang="en-US" dirty="0" err="1"/>
              <a:t>Mitgliedstaaten</a:t>
            </a:r>
            <a:r>
              <a:rPr lang="en-US" dirty="0"/>
              <a:t> (</a:t>
            </a:r>
            <a:r>
              <a:rPr lang="en-US" dirty="0" err="1"/>
              <a:t>Folie</a:t>
            </a:r>
            <a:r>
              <a:rPr lang="en-US" dirty="0"/>
              <a:t> 2): </a:t>
            </a:r>
            <a:r>
              <a:rPr lang="en-US" dirty="0">
                <a:hlinkClick r:id="rId4"/>
              </a:rPr>
              <a:t>https://europa.eu/european-union/about-eu/countries_de#tab-0-1</a:t>
            </a:r>
            <a:r>
              <a:rPr lang="en-US" dirty="0"/>
              <a:t> (25.03.2020)</a:t>
            </a:r>
          </a:p>
          <a:p>
            <a:endParaRPr lang="en-US" dirty="0"/>
          </a:p>
          <a:p>
            <a:r>
              <a:rPr lang="en-US" dirty="0" err="1"/>
              <a:t>Aufgaben</a:t>
            </a:r>
            <a:r>
              <a:rPr lang="en-US" dirty="0"/>
              <a:t> der EU: </a:t>
            </a:r>
            <a:r>
              <a:rPr lang="en-US" dirty="0">
                <a:hlinkClick r:id="rId5"/>
              </a:rPr>
              <a:t>http://www.bpb.de/cache/images/5/42985-3x2-article620.jpg?6966E</a:t>
            </a:r>
            <a:r>
              <a:rPr lang="en-US" dirty="0"/>
              <a:t> (25.03.2020)</a:t>
            </a:r>
          </a:p>
          <a:p>
            <a:endParaRPr lang="en-US" dirty="0"/>
          </a:p>
          <a:p>
            <a:r>
              <a:rPr lang="en-US" dirty="0" err="1"/>
              <a:t>Institutionen</a:t>
            </a:r>
            <a:r>
              <a:rPr lang="en-US" dirty="0"/>
              <a:t> der EU (</a:t>
            </a:r>
            <a:r>
              <a:rPr lang="en-US" dirty="0" err="1"/>
              <a:t>Folie</a:t>
            </a:r>
            <a:r>
              <a:rPr lang="en-US" dirty="0"/>
              <a:t> 5):</a:t>
            </a:r>
          </a:p>
          <a:p>
            <a:r>
              <a:rPr lang="en-US" dirty="0"/>
              <a:t>     		Bild Rat der EU: </a:t>
            </a:r>
            <a:r>
              <a:rPr lang="en-US" dirty="0">
                <a:hlinkClick r:id="rId6"/>
              </a:rPr>
              <a:t>h</a:t>
            </a:r>
            <a:r>
              <a:rPr lang="en-US" u="sng" dirty="0">
                <a:solidFill>
                  <a:schemeClr val="accent1"/>
                </a:solidFill>
                <a:hlinkClick r:id="rId6"/>
              </a:rPr>
              <a:t>ttps://www3.kaiserslautern.de/wb/media/Logo_Screenshot20141209.jpg</a:t>
            </a:r>
            <a:r>
              <a:rPr lang="en-US" dirty="0"/>
              <a:t> (25.03.2020)</a:t>
            </a:r>
            <a:endParaRPr lang="en-US" u="sng" dirty="0">
              <a:solidFill>
                <a:schemeClr val="accent1"/>
              </a:solidFill>
            </a:endParaRPr>
          </a:p>
          <a:p>
            <a:r>
              <a:rPr lang="en-US" dirty="0"/>
              <a:t>		Bild EU-Rat:</a:t>
            </a:r>
          </a:p>
          <a:p>
            <a:r>
              <a:rPr lang="en-US" u="sng" dirty="0">
                <a:solidFill>
                  <a:schemeClr val="accent1"/>
                </a:solidFill>
                <a:hlinkClick r:id="rId7"/>
              </a:rPr>
              <a:t>https://upload.wikimedia.org/wikipedia/commons/thumb/3/38/Previous_logo_of_European_Council.svg/220px-Previous_logo_of_European_Council.svg.png</a:t>
            </a:r>
            <a:r>
              <a:rPr lang="en-US" dirty="0"/>
              <a:t> (25.03.2020) 		Bild EU-</a:t>
            </a:r>
            <a:r>
              <a:rPr lang="en-US" dirty="0" err="1"/>
              <a:t>Kommmision</a:t>
            </a:r>
            <a:endParaRPr lang="en-US" dirty="0"/>
          </a:p>
          <a:p>
            <a:r>
              <a:rPr lang="en-US" dirty="0">
                <a:hlinkClick r:id="rId8"/>
              </a:rPr>
              <a:t>https://www3.kaiserslautern.de/wb/media/Logos/LogoEuropaeischeKommission_194x125.jpg</a:t>
            </a:r>
            <a:r>
              <a:rPr lang="en-US" dirty="0"/>
              <a:t> (25.03.2020)</a:t>
            </a:r>
          </a:p>
          <a:p>
            <a:r>
              <a:rPr lang="en-US" dirty="0"/>
              <a:t>		EU-</a:t>
            </a:r>
            <a:r>
              <a:rPr lang="en-US" dirty="0" err="1"/>
              <a:t>Parlament</a:t>
            </a:r>
            <a:r>
              <a:rPr lang="en-US" dirty="0"/>
              <a:t>:</a:t>
            </a:r>
          </a:p>
          <a:p>
            <a:r>
              <a:rPr lang="en-US" u="sng" dirty="0">
                <a:solidFill>
                  <a:schemeClr val="accent1"/>
                </a:solidFill>
              </a:rPr>
              <a:t>https://upload.wikimedia.org/wikipedia/commons/thumb/1/1e/European_Parliament_logo.svg/1200px-European_Parliament_logo.svg.png</a:t>
            </a:r>
            <a:r>
              <a:rPr lang="en-US" dirty="0"/>
              <a:t> (25.03.2020)</a:t>
            </a:r>
            <a:endParaRPr lang="en-US" u="sng" dirty="0">
              <a:solidFill>
                <a:schemeClr val="accent1"/>
              </a:solidFill>
            </a:endParaRPr>
          </a:p>
        </p:txBody>
      </p:sp>
      <p:sp>
        <p:nvSpPr>
          <p:cNvPr id="3" name="Rechteck 2">
            <a:hlinkClick r:id="" action="ppaction://hlinkshowjump?jump=firstslide"/>
            <a:extLst>
              <a:ext uri="{FF2B5EF4-FFF2-40B4-BE49-F238E27FC236}">
                <a16:creationId xmlns:a16="http://schemas.microsoft.com/office/drawing/2014/main" id="{C5850CC2-B940-4DD8-8398-AA1A9054F967}"/>
              </a:ext>
            </a:extLst>
          </p:cNvPr>
          <p:cNvSpPr/>
          <p:nvPr/>
        </p:nvSpPr>
        <p:spPr>
          <a:xfrm>
            <a:off x="263047" y="6300592"/>
            <a:ext cx="1427967" cy="430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Home</a:t>
            </a:r>
          </a:p>
        </p:txBody>
      </p:sp>
    </p:spTree>
    <p:extLst>
      <p:ext uri="{BB962C8B-B14F-4D97-AF65-F5344CB8AC3E}">
        <p14:creationId xmlns:p14="http://schemas.microsoft.com/office/powerpoint/2010/main" val="503159261"/>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648</Words>
  <Application>Microsoft Office PowerPoint</Application>
  <PresentationFormat>Breitbild</PresentationFormat>
  <Paragraphs>91</Paragraphs>
  <Slides>6</Slides>
  <Notes>0</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Anton Hopperdietzel1</dc:creator>
  <cp:lastModifiedBy>Anton Hopperdietzel1</cp:lastModifiedBy>
  <cp:revision>13</cp:revision>
  <dcterms:created xsi:type="dcterms:W3CDTF">2020-03-26T11:32:55Z</dcterms:created>
  <dcterms:modified xsi:type="dcterms:W3CDTF">2020-03-26T14:06:19Z</dcterms:modified>
</cp:coreProperties>
</file>